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36"/>
  </p:handoutMasterIdLst>
  <p:sldIdLst>
    <p:sldId id="289" r:id="rId4"/>
    <p:sldId id="269" r:id="rId6"/>
    <p:sldId id="309" r:id="rId7"/>
    <p:sldId id="297" r:id="rId8"/>
    <p:sldId id="313" r:id="rId9"/>
    <p:sldId id="321" r:id="rId10"/>
    <p:sldId id="322" r:id="rId11"/>
    <p:sldId id="323" r:id="rId12"/>
    <p:sldId id="324" r:id="rId13"/>
    <p:sldId id="334" r:id="rId14"/>
    <p:sldId id="335" r:id="rId15"/>
    <p:sldId id="337" r:id="rId16"/>
    <p:sldId id="311" r:id="rId17"/>
    <p:sldId id="314" r:id="rId18"/>
    <p:sldId id="315" r:id="rId19"/>
    <p:sldId id="316" r:id="rId20"/>
    <p:sldId id="364" r:id="rId21"/>
    <p:sldId id="338" r:id="rId22"/>
    <p:sldId id="317" r:id="rId23"/>
    <p:sldId id="339" r:id="rId24"/>
    <p:sldId id="340" r:id="rId25"/>
    <p:sldId id="344" r:id="rId26"/>
    <p:sldId id="359" r:id="rId27"/>
    <p:sldId id="360" r:id="rId28"/>
    <p:sldId id="361" r:id="rId29"/>
    <p:sldId id="354" r:id="rId30"/>
    <p:sldId id="355" r:id="rId31"/>
    <p:sldId id="345" r:id="rId32"/>
    <p:sldId id="318" r:id="rId33"/>
    <p:sldId id="353" r:id="rId34"/>
    <p:sldId id="296" r:id="rId35"/>
  </p:sldIdLst>
  <p:sldSz cx="11522075" cy="7200900"/>
  <p:notesSz cx="6858000" cy="9144000"/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94CNuB20LU+4By1NcFwyKw==" hashData="NLiFR3SNqd/PGGP6Zri3wCHvCv8=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CB5E0"/>
    <a:srgbClr val="000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-1352" y="-396"/>
      </p:cViewPr>
      <p:guideLst>
        <p:guide orient="horz" pos="2232"/>
        <p:guide pos="36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0" Type="http://schemas.openxmlformats.org/officeDocument/2006/relationships/tags" Target="tags/tag1.xml"/><Relationship Id="rId4" Type="http://schemas.openxmlformats.org/officeDocument/2006/relationships/slide" Target="slides/slide1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handoutMaster" Target="handoutMasters/handoutMaster1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4.png>
</file>

<file path=ppt/media/image15.png>
</file>

<file path=ppt/media/image16.png>
</file>

<file path=ppt/media/image18.png>
</file>

<file path=ppt/media/image2.png>
</file>

<file path=ppt/media/image3.png>
</file>

<file path=ppt/media/image4.wdp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840691" y="464059"/>
            <a:ext cx="4128744" cy="3237742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737403" y="3991525"/>
            <a:ext cx="4264041" cy="45336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ea typeface="黑体" panose="02010609060101010101" charset="-122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7403" y="4604513"/>
            <a:ext cx="4264041" cy="23987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ea typeface="黑体" panose="02010609060101010101" charset="-122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56740" y="5058716"/>
            <a:ext cx="4241431" cy="161371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黑体" panose="02010609060101010101" charset="-122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emf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emf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emf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1.xml"/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18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443639"/>
            <a:ext cx="6305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JAVA</a:t>
            </a:r>
            <a:r>
              <a:rPr lang="zh-CN" altLang="en-US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基础教程</a:t>
            </a:r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2022</a:t>
            </a:r>
            <a:endParaRPr lang="zh-CN" altLang="en-US" sz="4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03757" y="3244297"/>
            <a:ext cx="5617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讲师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：燎原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61692" y="460785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28141" y="4649685"/>
            <a:ext cx="972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START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61720" y="1955800"/>
            <a:ext cx="2974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我要自学网专业课程</a:t>
            </a:r>
            <a:endParaRPr lang="zh-CN" altLang="zh-CN" sz="2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3" name="背景音乐01 (3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0145534" y="-1219051"/>
            <a:ext cx="576104" cy="640080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2584137" y="2126677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34493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案例：分数统计器</a:t>
            </a:r>
            <a:endParaRPr lang="zh-CN" altLang="en-US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83768" y="1974534"/>
            <a:ext cx="3268318" cy="3252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内容占位符 1"/>
          <p:cNvSpPr txBox="1"/>
          <p:nvPr/>
        </p:nvSpPr>
        <p:spPr bwMode="auto">
          <a:xfrm>
            <a:off x="738505" y="2982595"/>
            <a:ext cx="551688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张三班级有</a:t>
            </a: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10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个人，循环输入</a:t>
            </a: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10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个人的分数，获取最高分、最低分、总分、平均分。</a:t>
            </a: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875665" y="2339975"/>
            <a:ext cx="4540250" cy="17532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dirty="0"/>
              <a:t>1.</a:t>
            </a:r>
            <a:r>
              <a:rPr lang="zh-CN" altLang="en-US" dirty="0"/>
              <a:t>使用循环获取</a:t>
            </a:r>
            <a:r>
              <a:rPr lang="en-US" altLang="zh-CN" dirty="0"/>
              <a:t>0-100</a:t>
            </a:r>
            <a:r>
              <a:rPr lang="zh-CN" altLang="en-US" dirty="0"/>
              <a:t>之间偶数和。</a:t>
            </a:r>
            <a:endParaRPr lang="en-US" altLang="zh-CN" dirty="0"/>
          </a:p>
          <a:p>
            <a:endParaRPr lang="zh-CN" dirty="0"/>
          </a:p>
          <a:p>
            <a:endParaRPr lang="zh-CN" dirty="0"/>
          </a:p>
          <a:p>
            <a:endParaRPr lang="zh-CN" dirty="0"/>
          </a:p>
          <a:p>
            <a:r>
              <a:rPr lang="zh-CN" dirty="0"/>
              <a:t>2.一张纸的厚度大约是0.08mm，对折多少次之后能达到珠穆朗玛峰的高度（8844米）？</a:t>
            </a:r>
            <a:endParaRPr 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5" t="36525" r="47747" b="37973"/>
          <a:stretch>
            <a:fillRect/>
          </a:stretch>
        </p:blipFill>
        <p:spPr>
          <a:xfrm>
            <a:off x="6045835" y="1871980"/>
            <a:ext cx="4351655" cy="324294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51204" y="1057263"/>
            <a:ext cx="878105" cy="878322"/>
            <a:chOff x="695256" y="1149755"/>
            <a:chExt cx="707780" cy="707955"/>
          </a:xfrm>
        </p:grpSpPr>
        <p:sp>
          <p:nvSpPr>
            <p:cNvPr id="11" name="Oval 53"/>
            <p:cNvSpPr>
              <a:spLocks noChangeArrowheads="1"/>
            </p:cNvSpPr>
            <p:nvPr/>
          </p:nvSpPr>
          <p:spPr bwMode="auto">
            <a:xfrm>
              <a:off x="695256" y="1149755"/>
              <a:ext cx="707780" cy="707955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2" name="Freeform 586"/>
            <p:cNvSpPr>
              <a:spLocks noEditPoints="1"/>
            </p:cNvSpPr>
            <p:nvPr/>
          </p:nvSpPr>
          <p:spPr bwMode="auto">
            <a:xfrm>
              <a:off x="834742" y="1318017"/>
              <a:ext cx="457361" cy="371414"/>
            </a:xfrm>
            <a:custGeom>
              <a:avLst/>
              <a:gdLst>
                <a:gd name="T0" fmla="*/ 0 w 63"/>
                <a:gd name="T1" fmla="*/ 1 h 51"/>
                <a:gd name="T2" fmla="*/ 15 w 63"/>
                <a:gd name="T3" fmla="*/ 1 h 51"/>
                <a:gd name="T4" fmla="*/ 15 w 63"/>
                <a:gd name="T5" fmla="*/ 49 h 51"/>
                <a:gd name="T6" fmla="*/ 0 w 63"/>
                <a:gd name="T7" fmla="*/ 49 h 51"/>
                <a:gd name="T8" fmla="*/ 0 w 63"/>
                <a:gd name="T9" fmla="*/ 1 h 51"/>
                <a:gd name="T10" fmla="*/ 33 w 63"/>
                <a:gd name="T11" fmla="*/ 5 h 51"/>
                <a:gd name="T12" fmla="*/ 48 w 63"/>
                <a:gd name="T13" fmla="*/ 0 h 51"/>
                <a:gd name="T14" fmla="*/ 63 w 63"/>
                <a:gd name="T15" fmla="*/ 46 h 51"/>
                <a:gd name="T16" fmla="*/ 49 w 63"/>
                <a:gd name="T17" fmla="*/ 51 h 51"/>
                <a:gd name="T18" fmla="*/ 33 w 63"/>
                <a:gd name="T19" fmla="*/ 5 h 51"/>
                <a:gd name="T20" fmla="*/ 51 w 63"/>
                <a:gd name="T21" fmla="*/ 32 h 51"/>
                <a:gd name="T22" fmla="*/ 48 w 63"/>
                <a:gd name="T23" fmla="*/ 39 h 51"/>
                <a:gd name="T24" fmla="*/ 54 w 63"/>
                <a:gd name="T25" fmla="*/ 42 h 51"/>
                <a:gd name="T26" fmla="*/ 57 w 63"/>
                <a:gd name="T27" fmla="*/ 35 h 51"/>
                <a:gd name="T28" fmla="*/ 51 w 63"/>
                <a:gd name="T29" fmla="*/ 32 h 51"/>
                <a:gd name="T30" fmla="*/ 39 w 63"/>
                <a:gd name="T31" fmla="*/ 15 h 51"/>
                <a:gd name="T32" fmla="*/ 41 w 63"/>
                <a:gd name="T33" fmla="*/ 19 h 51"/>
                <a:gd name="T34" fmla="*/ 51 w 63"/>
                <a:gd name="T35" fmla="*/ 15 h 51"/>
                <a:gd name="T36" fmla="*/ 50 w 63"/>
                <a:gd name="T37" fmla="*/ 12 h 51"/>
                <a:gd name="T38" fmla="*/ 39 w 63"/>
                <a:gd name="T39" fmla="*/ 15 h 51"/>
                <a:gd name="T40" fmla="*/ 37 w 63"/>
                <a:gd name="T41" fmla="*/ 8 h 51"/>
                <a:gd name="T42" fmla="*/ 38 w 63"/>
                <a:gd name="T43" fmla="*/ 12 h 51"/>
                <a:gd name="T44" fmla="*/ 49 w 63"/>
                <a:gd name="T45" fmla="*/ 8 h 51"/>
                <a:gd name="T46" fmla="*/ 47 w 63"/>
                <a:gd name="T47" fmla="*/ 5 h 51"/>
                <a:gd name="T48" fmla="*/ 37 w 63"/>
                <a:gd name="T49" fmla="*/ 8 h 51"/>
                <a:gd name="T50" fmla="*/ 17 w 63"/>
                <a:gd name="T51" fmla="*/ 1 h 51"/>
                <a:gd name="T52" fmla="*/ 32 w 63"/>
                <a:gd name="T53" fmla="*/ 1 h 51"/>
                <a:gd name="T54" fmla="*/ 32 w 63"/>
                <a:gd name="T55" fmla="*/ 49 h 51"/>
                <a:gd name="T56" fmla="*/ 17 w 63"/>
                <a:gd name="T57" fmla="*/ 49 h 51"/>
                <a:gd name="T58" fmla="*/ 17 w 63"/>
                <a:gd name="T59" fmla="*/ 1 h 51"/>
                <a:gd name="T60" fmla="*/ 25 w 63"/>
                <a:gd name="T61" fmla="*/ 32 h 51"/>
                <a:gd name="T62" fmla="*/ 20 w 63"/>
                <a:gd name="T63" fmla="*/ 38 h 51"/>
                <a:gd name="T64" fmla="*/ 25 w 63"/>
                <a:gd name="T65" fmla="*/ 43 h 51"/>
                <a:gd name="T66" fmla="*/ 30 w 63"/>
                <a:gd name="T67" fmla="*/ 38 h 51"/>
                <a:gd name="T68" fmla="*/ 25 w 63"/>
                <a:gd name="T69" fmla="*/ 32 h 51"/>
                <a:gd name="T70" fmla="*/ 19 w 63"/>
                <a:gd name="T71" fmla="*/ 13 h 51"/>
                <a:gd name="T72" fmla="*/ 19 w 63"/>
                <a:gd name="T73" fmla="*/ 17 h 51"/>
                <a:gd name="T74" fmla="*/ 30 w 63"/>
                <a:gd name="T75" fmla="*/ 17 h 51"/>
                <a:gd name="T76" fmla="*/ 30 w 63"/>
                <a:gd name="T77" fmla="*/ 13 h 51"/>
                <a:gd name="T78" fmla="*/ 19 w 63"/>
                <a:gd name="T79" fmla="*/ 13 h 51"/>
                <a:gd name="T80" fmla="*/ 19 w 63"/>
                <a:gd name="T81" fmla="*/ 6 h 51"/>
                <a:gd name="T82" fmla="*/ 19 w 63"/>
                <a:gd name="T83" fmla="*/ 9 h 51"/>
                <a:gd name="T84" fmla="*/ 30 w 63"/>
                <a:gd name="T85" fmla="*/ 9 h 51"/>
                <a:gd name="T86" fmla="*/ 30 w 63"/>
                <a:gd name="T87" fmla="*/ 6 h 51"/>
                <a:gd name="T88" fmla="*/ 19 w 63"/>
                <a:gd name="T89" fmla="*/ 6 h 51"/>
                <a:gd name="T90" fmla="*/ 7 w 63"/>
                <a:gd name="T91" fmla="*/ 32 h 51"/>
                <a:gd name="T92" fmla="*/ 2 w 63"/>
                <a:gd name="T93" fmla="*/ 38 h 51"/>
                <a:gd name="T94" fmla="*/ 7 w 63"/>
                <a:gd name="T95" fmla="*/ 43 h 51"/>
                <a:gd name="T96" fmla="*/ 12 w 63"/>
                <a:gd name="T97" fmla="*/ 38 h 51"/>
                <a:gd name="T98" fmla="*/ 7 w 63"/>
                <a:gd name="T99" fmla="*/ 32 h 51"/>
                <a:gd name="T100" fmla="*/ 2 w 63"/>
                <a:gd name="T101" fmla="*/ 13 h 51"/>
                <a:gd name="T102" fmla="*/ 2 w 63"/>
                <a:gd name="T103" fmla="*/ 17 h 51"/>
                <a:gd name="T104" fmla="*/ 13 w 63"/>
                <a:gd name="T105" fmla="*/ 17 h 51"/>
                <a:gd name="T106" fmla="*/ 13 w 63"/>
                <a:gd name="T107" fmla="*/ 13 h 51"/>
                <a:gd name="T108" fmla="*/ 2 w 63"/>
                <a:gd name="T109" fmla="*/ 13 h 51"/>
                <a:gd name="T110" fmla="*/ 2 w 63"/>
                <a:gd name="T111" fmla="*/ 6 h 51"/>
                <a:gd name="T112" fmla="*/ 2 w 63"/>
                <a:gd name="T113" fmla="*/ 9 h 51"/>
                <a:gd name="T114" fmla="*/ 13 w 63"/>
                <a:gd name="T115" fmla="*/ 9 h 51"/>
                <a:gd name="T116" fmla="*/ 13 w 63"/>
                <a:gd name="T117" fmla="*/ 6 h 51"/>
                <a:gd name="T118" fmla="*/ 2 w 63"/>
                <a:gd name="T119" fmla="*/ 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51">
                  <a:moveTo>
                    <a:pt x="0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3" y="5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33" y="5"/>
                    <a:pt x="33" y="5"/>
                    <a:pt x="33" y="5"/>
                  </a:cubicBezTo>
                  <a:close/>
                  <a:moveTo>
                    <a:pt x="51" y="32"/>
                  </a:moveTo>
                  <a:cubicBezTo>
                    <a:pt x="48" y="33"/>
                    <a:pt x="47" y="36"/>
                    <a:pt x="48" y="39"/>
                  </a:cubicBezTo>
                  <a:cubicBezTo>
                    <a:pt x="48" y="41"/>
                    <a:pt x="51" y="43"/>
                    <a:pt x="54" y="42"/>
                  </a:cubicBezTo>
                  <a:cubicBezTo>
                    <a:pt x="57" y="41"/>
                    <a:pt x="58" y="38"/>
                    <a:pt x="57" y="35"/>
                  </a:cubicBezTo>
                  <a:cubicBezTo>
                    <a:pt x="56" y="33"/>
                    <a:pt x="53" y="31"/>
                    <a:pt x="51" y="32"/>
                  </a:cubicBezTo>
                  <a:close/>
                  <a:moveTo>
                    <a:pt x="39" y="15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39" y="15"/>
                    <a:pt x="39" y="15"/>
                    <a:pt x="39" y="15"/>
                  </a:cubicBezTo>
                  <a:close/>
                  <a:moveTo>
                    <a:pt x="37" y="8"/>
                  </a:moveTo>
                  <a:cubicBezTo>
                    <a:pt x="38" y="12"/>
                    <a:pt x="38" y="12"/>
                    <a:pt x="38" y="12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37" y="8"/>
                    <a:pt x="37" y="8"/>
                    <a:pt x="37" y="8"/>
                  </a:cubicBezTo>
                  <a:close/>
                  <a:moveTo>
                    <a:pt x="17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1"/>
                    <a:pt x="17" y="1"/>
                    <a:pt x="17" y="1"/>
                  </a:cubicBezTo>
                  <a:close/>
                  <a:moveTo>
                    <a:pt x="25" y="32"/>
                  </a:moveTo>
                  <a:cubicBezTo>
                    <a:pt x="22" y="32"/>
                    <a:pt x="20" y="35"/>
                    <a:pt x="20" y="38"/>
                  </a:cubicBezTo>
                  <a:cubicBezTo>
                    <a:pt x="20" y="40"/>
                    <a:pt x="22" y="43"/>
                    <a:pt x="25" y="43"/>
                  </a:cubicBezTo>
                  <a:cubicBezTo>
                    <a:pt x="28" y="43"/>
                    <a:pt x="30" y="40"/>
                    <a:pt x="30" y="38"/>
                  </a:cubicBezTo>
                  <a:cubicBezTo>
                    <a:pt x="30" y="35"/>
                    <a:pt x="28" y="32"/>
                    <a:pt x="25" y="32"/>
                  </a:cubicBezTo>
                  <a:close/>
                  <a:moveTo>
                    <a:pt x="19" y="13"/>
                  </a:moveTo>
                  <a:cubicBezTo>
                    <a:pt x="19" y="17"/>
                    <a:pt x="19" y="17"/>
                    <a:pt x="19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9" y="6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7" y="32"/>
                  </a:moveTo>
                  <a:cubicBezTo>
                    <a:pt x="4" y="32"/>
                    <a:pt x="2" y="35"/>
                    <a:pt x="2" y="38"/>
                  </a:cubicBezTo>
                  <a:cubicBezTo>
                    <a:pt x="2" y="40"/>
                    <a:pt x="4" y="43"/>
                    <a:pt x="7" y="43"/>
                  </a:cubicBezTo>
                  <a:cubicBezTo>
                    <a:pt x="10" y="43"/>
                    <a:pt x="12" y="40"/>
                    <a:pt x="12" y="38"/>
                  </a:cubicBezTo>
                  <a:cubicBezTo>
                    <a:pt x="12" y="35"/>
                    <a:pt x="10" y="32"/>
                    <a:pt x="7" y="32"/>
                  </a:cubicBezTo>
                  <a:close/>
                  <a:moveTo>
                    <a:pt x="2" y="13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" y="13"/>
                    <a:pt x="2" y="13"/>
                    <a:pt x="2" y="13"/>
                  </a:cubicBezTo>
                  <a:close/>
                  <a:moveTo>
                    <a:pt x="2" y="6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2" y="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13" name="TextBox 4"/>
          <p:cNvSpPr txBox="1"/>
          <p:nvPr/>
        </p:nvSpPr>
        <p:spPr>
          <a:xfrm>
            <a:off x="1772920" y="1266190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练习</a:t>
            </a:r>
            <a:endParaRPr lang="zh-CN" altLang="en-US" sz="3200" b="1" dirty="0" smtClean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4-7 do-while循环</a:t>
            </a:r>
            <a:endParaRPr 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第四章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结构</a:t>
            </a:r>
            <a:endParaRPr lang="zh-CN" altLang="en-US" sz="4000" b="1" dirty="0" smtClean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264033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do-while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TextBox 5"/>
          <p:cNvSpPr txBox="1"/>
          <p:nvPr/>
        </p:nvSpPr>
        <p:spPr>
          <a:xfrm>
            <a:off x="712153" y="2992120"/>
            <a:ext cx="8642350" cy="1568450"/>
          </a:xfrm>
          <a:prstGeom prst="rect">
            <a:avLst/>
          </a:prstGeom>
          <a:noFill/>
        </p:spPr>
        <p:txBody>
          <a:bodyPr>
            <a:spAutoFit/>
          </a:bodyPr>
          <a:p>
            <a:pPr>
              <a:defRPr/>
            </a:pPr>
            <a:r>
              <a:rPr 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do-while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循环是先执行一个循环操作，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再通过判断决定是否继续执行。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即：先执行，后判断。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79540" y="2056130"/>
            <a:ext cx="2875280" cy="343979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auto">
          <a:xfrm>
            <a:off x="1383030" y="2800985"/>
            <a:ext cx="8372475" cy="2126615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p>
            <a:pPr>
              <a:defRPr/>
            </a:pPr>
            <a:r>
              <a:rPr lang="zh-CN" altLang="en-US" sz="2200" b="1" dirty="0" smtClean="0">
                <a:latin typeface="微软雅黑" panose="020B0503020204020204" charset="-122"/>
                <a:ea typeface="微软雅黑" panose="020B0503020204020204" charset="-122"/>
              </a:rPr>
              <a:t>老</a:t>
            </a:r>
            <a:r>
              <a:rPr lang="zh-CN" altLang="en-US" sz="2200" b="1" dirty="0">
                <a:latin typeface="微软雅黑" panose="020B0503020204020204" charset="-122"/>
                <a:ea typeface="微软雅黑" panose="020B0503020204020204" charset="-122"/>
              </a:rPr>
              <a:t>师给张三一道测试题，</a:t>
            </a:r>
            <a:endParaRPr lang="zh-CN" altLang="en-US" sz="22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defRPr/>
            </a:pPr>
            <a:r>
              <a:rPr lang="zh-CN" altLang="en-US" sz="2200" b="1" dirty="0">
                <a:latin typeface="微软雅黑" panose="020B0503020204020204" charset="-122"/>
                <a:ea typeface="微软雅黑" panose="020B0503020204020204" charset="-122"/>
              </a:rPr>
              <a:t>让他先上机编写程序完成，</a:t>
            </a:r>
            <a:endParaRPr lang="zh-CN" altLang="en-US" sz="22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defRPr/>
            </a:pPr>
            <a:r>
              <a:rPr lang="zh-CN" altLang="en-US" sz="2200" b="1" dirty="0">
                <a:latin typeface="微软雅黑" panose="020B0503020204020204" charset="-122"/>
                <a:ea typeface="微软雅黑" panose="020B0503020204020204" charset="-122"/>
              </a:rPr>
              <a:t>然后老师检查是否合格。如果不合格，则继续编写。</a:t>
            </a:r>
            <a:r>
              <a:rPr lang="en-US" altLang="zh-CN" sz="2200" b="1" dirty="0">
                <a:latin typeface="微软雅黑" panose="020B0503020204020204" charset="-122"/>
                <a:ea typeface="微软雅黑" panose="020B0503020204020204" charset="-122"/>
              </a:rPr>
              <a:t>……</a:t>
            </a:r>
            <a:endParaRPr lang="en-US" altLang="zh-CN" sz="22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defRPr/>
            </a:pPr>
            <a:endParaRPr lang="en-US" altLang="zh-CN" sz="22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defRPr/>
            </a:pPr>
            <a:r>
              <a:rPr lang="zh-CN" altLang="en-US" sz="2200" b="1" dirty="0">
                <a:latin typeface="微软雅黑" panose="020B0503020204020204" charset="-122"/>
                <a:ea typeface="微软雅黑" panose="020B0503020204020204" charset="-122"/>
              </a:rPr>
              <a:t>重复这个过程直到合格为止。</a:t>
            </a:r>
            <a:r>
              <a:rPr lang="en-US" altLang="zh-CN" sz="2200" b="1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2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264033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do-while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AutoShape 3"/>
          <p:cNvSpPr>
            <a:spLocks noChangeArrowheads="1"/>
          </p:cNvSpPr>
          <p:nvPr/>
        </p:nvSpPr>
        <p:spPr bwMode="auto">
          <a:xfrm>
            <a:off x="5906770" y="3031173"/>
            <a:ext cx="3173413" cy="1892300"/>
          </a:xfrm>
          <a:prstGeom prst="roundRect">
            <a:avLst>
              <a:gd name="adj" fmla="val 1191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>
            <a:spAutoFit/>
          </a:bodyPr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rgbClr val="FF0000"/>
                </a:solidFill>
              </a:rPr>
              <a:t>do</a:t>
            </a:r>
            <a:r>
              <a:rPr lang="en-US" altLang="zh-CN" b="1" dirty="0"/>
              <a:t> {</a:t>
            </a:r>
            <a:endParaRPr lang="en-US" altLang="zh-CN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endParaRPr lang="en-US" altLang="zh-CN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/>
              <a:t>		</a:t>
            </a:r>
            <a:r>
              <a:rPr lang="zh-CN" altLang="en-US" b="1" dirty="0"/>
              <a:t>循环操作</a:t>
            </a:r>
            <a:endParaRPr lang="zh-CN" altLang="en-US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endParaRPr lang="zh-CN" altLang="en-US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/>
              <a:t>} </a:t>
            </a:r>
            <a:r>
              <a:rPr lang="en-US" altLang="zh-CN" b="1" dirty="0">
                <a:solidFill>
                  <a:srgbClr val="FF0000"/>
                </a:solidFill>
              </a:rPr>
              <a:t>while</a:t>
            </a:r>
            <a:r>
              <a:rPr lang="en-US" altLang="zh-CN" b="1" dirty="0"/>
              <a:t>( </a:t>
            </a:r>
            <a:r>
              <a:rPr lang="zh-CN" altLang="en-US" b="1" dirty="0"/>
              <a:t>循环条件 </a:t>
            </a:r>
            <a:r>
              <a:rPr lang="en-US" altLang="zh-CN" b="1" dirty="0"/>
              <a:t>) ;</a:t>
            </a:r>
            <a:endParaRPr lang="en-US" altLang="zh-CN" b="1" dirty="0"/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1803083" y="3008948"/>
            <a:ext cx="3173412" cy="1892300"/>
          </a:xfrm>
          <a:prstGeom prst="roundRect">
            <a:avLst>
              <a:gd name="adj" fmla="val 1191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>
            <a:spAutoFit/>
          </a:bodyPr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rgbClr val="FF0000"/>
                </a:solidFill>
              </a:rPr>
              <a:t>while</a:t>
            </a:r>
            <a:r>
              <a:rPr lang="en-US" altLang="zh-CN" b="1" dirty="0"/>
              <a:t> ( </a:t>
            </a:r>
            <a:r>
              <a:rPr lang="zh-CN" altLang="en-US" b="1" dirty="0"/>
              <a:t>循环条件 </a:t>
            </a:r>
            <a:r>
              <a:rPr lang="en-US" altLang="zh-CN" b="1" dirty="0"/>
              <a:t>) {</a:t>
            </a:r>
            <a:endParaRPr lang="en-US" altLang="zh-CN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endParaRPr lang="en-US" altLang="zh-CN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/>
              <a:t>		</a:t>
            </a:r>
            <a:r>
              <a:rPr lang="zh-CN" altLang="en-US" b="1" dirty="0"/>
              <a:t>循环操作</a:t>
            </a:r>
            <a:endParaRPr lang="zh-CN" altLang="en-US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endParaRPr lang="zh-CN" altLang="en-US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/>
              <a:t>}</a:t>
            </a:r>
            <a:endParaRPr lang="en-US" altLang="zh-CN" b="1" dirty="0"/>
          </a:p>
        </p:txBody>
      </p:sp>
      <p:sp>
        <p:nvSpPr>
          <p:cNvPr id="2" name="AutoShape 5"/>
          <p:cNvSpPr>
            <a:spLocks noChangeArrowheads="1"/>
          </p:cNvSpPr>
          <p:nvPr/>
        </p:nvSpPr>
        <p:spPr bwMode="auto">
          <a:xfrm>
            <a:off x="2466340" y="5083175"/>
            <a:ext cx="1846263" cy="407988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ctr">
            <a:spAutoFit/>
          </a:bodyPr>
          <a:p>
            <a:pPr marL="0" lvl="1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先判断，再执行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3" name="AutoShape 6"/>
          <p:cNvSpPr>
            <a:spLocks noChangeArrowheads="1"/>
          </p:cNvSpPr>
          <p:nvPr/>
        </p:nvSpPr>
        <p:spPr bwMode="auto">
          <a:xfrm>
            <a:off x="6713855" y="5082858"/>
            <a:ext cx="1846263" cy="407987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ctr">
            <a:spAutoFit/>
          </a:bodyPr>
          <a:p>
            <a:pPr marL="0" lvl="1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先执行，再判断</a:t>
            </a:r>
            <a:endParaRPr lang="zh-CN" altLang="en-US" b="1" kern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12470" y="814070"/>
            <a:ext cx="345694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do-while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循环语法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43205" y="2219325"/>
            <a:ext cx="7645400" cy="5143500"/>
          </a:xfrm>
          <a:prstGeom prst="rect">
            <a:avLst/>
          </a:prstGeom>
        </p:spPr>
        <p:txBody>
          <a:bodyPr/>
          <a:p>
            <a:pPr marL="673100" lvl="1" indent="-224155" eaLnBrk="0" hangingPunct="0">
              <a:lnSpc>
                <a:spcPct val="90000"/>
              </a:lnSpc>
              <a:spcBef>
                <a:spcPts val="490"/>
              </a:spcBef>
              <a:defRPr/>
            </a:pPr>
            <a:r>
              <a:rPr lang="en-US" altLang="zh-CN" sz="2400" kern="0" dirty="0">
                <a:latin typeface="+mn-lt"/>
                <a:ea typeface="+mn-ea"/>
                <a:sym typeface="Calibri" panose="020F0502020204030204" charset="0"/>
              </a:rPr>
              <a:t>1.</a:t>
            </a:r>
            <a:r>
              <a:rPr lang="zh-CN" altLang="en-US" sz="2400" kern="0" dirty="0">
                <a:latin typeface="+mn-lt"/>
                <a:ea typeface="+mn-ea"/>
                <a:sym typeface="Calibri" panose="020F0502020204030204" charset="0"/>
              </a:rPr>
              <a:t>语法不同</a:t>
            </a:r>
            <a:endParaRPr lang="zh-CN" altLang="en-US" sz="2400" kern="0" dirty="0">
              <a:latin typeface="+mn-lt"/>
              <a:ea typeface="+mn-ea"/>
              <a:sym typeface="Calibri" panose="020F0502020204030204" charset="0"/>
            </a:endParaRPr>
          </a:p>
          <a:p>
            <a:pPr marL="673100" lvl="1" indent="-224155" eaLnBrk="0" hangingPunct="0">
              <a:lnSpc>
                <a:spcPct val="90000"/>
              </a:lnSpc>
              <a:spcBef>
                <a:spcPts val="490"/>
              </a:spcBef>
              <a:defRPr/>
            </a:pPr>
            <a:endParaRPr lang="en-US" altLang="zh-CN" sz="2400" kern="0" dirty="0">
              <a:latin typeface="+mn-lt"/>
              <a:ea typeface="+mn-ea"/>
              <a:sym typeface="Calibri" panose="020F0502020204030204" charset="0"/>
            </a:endParaRPr>
          </a:p>
          <a:p>
            <a:pPr marL="673100" lvl="1" indent="-224155" eaLnBrk="0" hangingPunct="0">
              <a:lnSpc>
                <a:spcPct val="90000"/>
              </a:lnSpc>
              <a:spcBef>
                <a:spcPts val="490"/>
              </a:spcBef>
              <a:defRPr/>
            </a:pPr>
            <a:r>
              <a:rPr lang="en-US" altLang="zh-CN" sz="2400" kern="0" dirty="0">
                <a:latin typeface="+mn-lt"/>
                <a:ea typeface="+mn-ea"/>
                <a:sym typeface="Calibri" panose="020F0502020204030204" charset="0"/>
              </a:rPr>
              <a:t>2.</a:t>
            </a:r>
            <a:r>
              <a:rPr lang="zh-CN" altLang="en-US" sz="2400" kern="0" dirty="0">
                <a:latin typeface="+mn-lt"/>
                <a:ea typeface="+mn-ea"/>
                <a:sym typeface="Calibri" panose="020F0502020204030204" charset="0"/>
              </a:rPr>
              <a:t>执行次序不同 </a:t>
            </a:r>
            <a:endParaRPr lang="zh-CN" altLang="en-US" sz="2400" kern="0" dirty="0">
              <a:latin typeface="+mn-lt"/>
              <a:ea typeface="+mn-ea"/>
              <a:sym typeface="Calibri" panose="020F0502020204030204" charset="0"/>
            </a:endParaRPr>
          </a:p>
          <a:p>
            <a:pPr marL="673100" lvl="1" indent="-224155" eaLnBrk="0" hangingPunct="0">
              <a:lnSpc>
                <a:spcPct val="90000"/>
              </a:lnSpc>
              <a:spcBef>
                <a:spcPts val="490"/>
              </a:spcBef>
              <a:defRPr/>
            </a:pPr>
            <a:endParaRPr lang="en-US" altLang="zh-CN" sz="2400" kern="0" dirty="0">
              <a:latin typeface="+mn-lt"/>
              <a:ea typeface="+mn-ea"/>
              <a:sym typeface="Calibri" panose="020F0502020204030204" charset="0"/>
            </a:endParaRPr>
          </a:p>
          <a:p>
            <a:pPr marL="673100" lvl="1" indent="-224155" eaLnBrk="0" hangingPunct="0">
              <a:lnSpc>
                <a:spcPct val="90000"/>
              </a:lnSpc>
              <a:spcBef>
                <a:spcPts val="490"/>
              </a:spcBef>
              <a:defRPr/>
            </a:pPr>
            <a:r>
              <a:rPr lang="en-US" altLang="zh-CN" sz="2400" kern="0" dirty="0">
                <a:latin typeface="+mn-lt"/>
                <a:ea typeface="+mn-ea"/>
                <a:sym typeface="Calibri" panose="020F0502020204030204" charset="0"/>
              </a:rPr>
              <a:t>3.</a:t>
            </a:r>
            <a:r>
              <a:rPr lang="zh-CN" altLang="en-US" sz="2400" kern="0" dirty="0">
                <a:latin typeface="+mn-lt"/>
                <a:ea typeface="+mn-ea"/>
                <a:sym typeface="Calibri" panose="020F0502020204030204" charset="0"/>
              </a:rPr>
              <a:t>初始情况不满足循环条件时</a:t>
            </a:r>
            <a:endParaRPr lang="zh-CN" altLang="en-US" sz="2400" kern="0" dirty="0">
              <a:latin typeface="+mn-lt"/>
              <a:ea typeface="+mn-ea"/>
              <a:sym typeface="Calibri" panose="020F0502020204030204" charset="0"/>
            </a:endParaRPr>
          </a:p>
          <a:p>
            <a:pPr marL="1122680" lvl="2" indent="-224155" eaLnBrk="0" hangingPunct="0">
              <a:lnSpc>
                <a:spcPct val="90000"/>
              </a:lnSpc>
              <a:spcBef>
                <a:spcPts val="49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+mn-ea"/>
                <a:sym typeface="Calibri" panose="020F0502020204030204" charset="0"/>
              </a:rPr>
              <a:t>while</a:t>
            </a:r>
            <a:r>
              <a:rPr lang="zh-CN" altLang="en-US" sz="2000" kern="0" dirty="0">
                <a:latin typeface="+mn-lt"/>
                <a:ea typeface="+mn-ea"/>
                <a:sym typeface="Calibri" panose="020F0502020204030204" charset="0"/>
              </a:rPr>
              <a:t>循环一次都不会执行</a:t>
            </a:r>
            <a:endParaRPr lang="zh-CN" altLang="en-US" sz="2000" kern="0" dirty="0">
              <a:latin typeface="+mn-lt"/>
              <a:ea typeface="+mn-ea"/>
              <a:sym typeface="Calibri" panose="020F0502020204030204" charset="0"/>
            </a:endParaRPr>
          </a:p>
          <a:p>
            <a:pPr marL="1122680" lvl="2" indent="-224155" eaLnBrk="0" hangingPunct="0">
              <a:lnSpc>
                <a:spcPct val="90000"/>
              </a:lnSpc>
              <a:spcBef>
                <a:spcPts val="49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+mn-ea"/>
                <a:sym typeface="Calibri" panose="020F0502020204030204" charset="0"/>
              </a:rPr>
              <a:t>do-while</a:t>
            </a:r>
            <a:r>
              <a:rPr lang="zh-CN" altLang="en-US" sz="2000" kern="0" dirty="0">
                <a:latin typeface="+mn-lt"/>
                <a:ea typeface="+mn-ea"/>
                <a:sym typeface="Calibri" panose="020F0502020204030204" charset="0"/>
              </a:rPr>
              <a:t>循环不管任何情况都至少执行一次</a:t>
            </a:r>
            <a:endParaRPr lang="zh-CN" altLang="en-US" sz="2000" kern="0" dirty="0">
              <a:latin typeface="+mn-lt"/>
              <a:ea typeface="+mn-ea"/>
              <a:sym typeface="Calibri" panose="020F0502020204030204" charset="0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489077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do-while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循环和</a:t>
            </a:r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while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268210" y="2219325"/>
            <a:ext cx="2755900" cy="368871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30410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案例：用户登录</a:t>
            </a:r>
            <a:endParaRPr lang="en-US" alt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83768" y="1974534"/>
            <a:ext cx="3268318" cy="3252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内容占位符 1"/>
          <p:cNvSpPr txBox="1"/>
          <p:nvPr/>
        </p:nvSpPr>
        <p:spPr bwMode="auto">
          <a:xfrm>
            <a:off x="818515" y="2724785"/>
            <a:ext cx="6050915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sz="2300" dirty="0">
                <a:sym typeface="+mn-ea"/>
              </a:rPr>
              <a:t>编写用户登录的功能。</a:t>
            </a:r>
            <a:endParaRPr lang="zh-CN" sz="2300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sz="2300" dirty="0">
                <a:sym typeface="+mn-ea"/>
              </a:rPr>
              <a:t>如果登录不成功，则提示并重新登录，</a:t>
            </a:r>
            <a:endParaRPr lang="zh-CN" sz="2300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sz="2300" dirty="0">
                <a:sym typeface="+mn-ea"/>
              </a:rPr>
              <a:t>直到用户登录成功为止。</a:t>
            </a: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4-9 for循环</a:t>
            </a:r>
            <a:endParaRPr 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第四章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结构</a:t>
            </a:r>
            <a:endParaRPr lang="zh-CN" altLang="en-US" sz="4000" b="1" dirty="0" smtClean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内容占位符 1"/>
          <p:cNvSpPr txBox="1"/>
          <p:nvPr/>
        </p:nvSpPr>
        <p:spPr bwMode="auto">
          <a:xfrm>
            <a:off x="711200" y="2298065"/>
            <a:ext cx="551688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for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循环与</a:t>
            </a:r>
            <a:r>
              <a:rPr kumimoji="1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while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循环原理相同，但语法更简洁紧凑。</a:t>
            </a:r>
            <a:endParaRPr kumimoji="1" lang="zh-CN" alt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for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循环中，控制循环执行的部分集中编写在一个括号中，适用于执行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次数确定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的循环。</a:t>
            </a:r>
            <a:endParaRPr kumimoji="1" 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16148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for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16" t="69898" r="-2302" b="-3842"/>
          <a:stretch>
            <a:fillRect/>
          </a:stretch>
        </p:blipFill>
        <p:spPr>
          <a:xfrm>
            <a:off x="5784113" y="814070"/>
            <a:ext cx="6243441" cy="5589957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4-1 while循环</a:t>
            </a:r>
            <a:endParaRPr 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第四章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结构</a:t>
            </a:r>
            <a:endParaRPr lang="zh-CN" altLang="en-US" sz="4000" b="1" dirty="0" smtClean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sp>
        <p:nvSpPr>
          <p:cNvPr id="5" name="AutoShape 9"/>
          <p:cNvSpPr>
            <a:spLocks noChangeArrowheads="1"/>
          </p:cNvSpPr>
          <p:nvPr/>
        </p:nvSpPr>
        <p:spPr bwMode="auto">
          <a:xfrm>
            <a:off x="2111375" y="4164013"/>
            <a:ext cx="7031038" cy="1172317"/>
          </a:xfrm>
          <a:prstGeom prst="roundRect">
            <a:avLst>
              <a:gd name="adj" fmla="val 293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US" altLang="zh-CN" b="1" dirty="0">
                <a:solidFill>
                  <a:srgbClr val="FF0000"/>
                </a:solidFill>
              </a:rPr>
              <a:t>for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</a:rPr>
              <a:t> (  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en-US" altLang="zh-CN" b="1" dirty="0" err="1">
                <a:solidFill>
                  <a:srgbClr val="FF0000"/>
                </a:solidFill>
              </a:rPr>
              <a:t>int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en-US" altLang="zh-CN" b="1" dirty="0" err="1">
                <a:solidFill>
                  <a:schemeClr val="accent5">
                    <a:lumMod val="10000"/>
                  </a:schemeClr>
                </a:solidFill>
              </a:rPr>
              <a:t>i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</a:rPr>
              <a:t> = 0 ;    </a:t>
            </a:r>
            <a:r>
              <a:rPr lang="en-US" altLang="zh-CN" b="1" dirty="0" err="1">
                <a:solidFill>
                  <a:schemeClr val="accent5">
                    <a:lumMod val="10000"/>
                  </a:schemeClr>
                </a:solidFill>
              </a:rPr>
              <a:t>i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</a:rPr>
              <a:t>  &lt; 100 ;     </a:t>
            </a:r>
            <a:r>
              <a:rPr lang="en-US" altLang="zh-CN" b="1" dirty="0" err="1">
                <a:solidFill>
                  <a:schemeClr val="accent5">
                    <a:lumMod val="10000"/>
                  </a:schemeClr>
                </a:solidFill>
              </a:rPr>
              <a:t>i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</a:rPr>
              <a:t>++  ) {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</a:endParaRPr>
          </a:p>
          <a:p>
            <a:pPr>
              <a:lnSpc>
                <a:spcPct val="130000"/>
              </a:lnSpc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</a:rPr>
              <a:t>         </a:t>
            </a:r>
            <a:r>
              <a:rPr lang="en-US" altLang="zh-CN" b="1" dirty="0" err="1">
                <a:solidFill>
                  <a:schemeClr val="accent5">
                    <a:lumMod val="10000"/>
                  </a:schemeClr>
                </a:solidFill>
              </a:rPr>
              <a:t>System.out.println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</a:rPr>
              <a:t>(</a:t>
            </a:r>
            <a:r>
              <a:rPr lang="zh-CN" altLang="zh-CN" b="1" dirty="0">
                <a:solidFill>
                  <a:schemeClr val="accent5">
                    <a:lumMod val="10000"/>
                  </a:schemeClr>
                </a:solidFill>
              </a:rPr>
              <a:t>"你好！世界"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</a:rPr>
              <a:t>);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</a:endParaRPr>
          </a:p>
          <a:p>
            <a:pPr>
              <a:lnSpc>
                <a:spcPct val="130000"/>
              </a:lnSpc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</a:rPr>
              <a:t>}    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</a:endParaRP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2530475" y="3792538"/>
            <a:ext cx="3025775" cy="0"/>
          </a:xfrm>
          <a:prstGeom prst="line">
            <a:avLst/>
          </a:prstGeom>
          <a:noFill/>
          <a:ln w="9525">
            <a:noFill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6203950" y="3289300"/>
            <a:ext cx="1871663" cy="609600"/>
          </a:xfrm>
          <a:prstGeom prst="wedgeRectCallout">
            <a:avLst>
              <a:gd name="adj1" fmla="val -50764"/>
              <a:gd name="adj2" fmla="val 116667"/>
            </a:avLst>
          </a:prstGeom>
          <a:noFill/>
          <a:ln w="9525">
            <a:noFill/>
            <a:miter lim="800000"/>
          </a:ln>
        </p:spPr>
        <p:txBody>
          <a:bodyPr/>
          <a:lstStyle/>
          <a:p>
            <a:endParaRPr lang="zh-CN" altLang="en-US" b="1">
              <a:solidFill>
                <a:srgbClr val="FF0000"/>
              </a:solidFill>
              <a:ea typeface="黑体" panose="02010609060101010101" charset="-122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1984375" y="2630170"/>
            <a:ext cx="8863965" cy="15290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ct val="30000"/>
              </a:spcBef>
            </a:pPr>
            <a:r>
              <a:rPr lang="en-US" altLang="zh-CN" sz="2400" b="1">
                <a:solidFill>
                  <a:srgbClr val="FF0000"/>
                </a:solidFill>
                <a:ea typeface="黑体" panose="02010609060101010101" charset="-122"/>
              </a:rPr>
              <a:t>for(             ;            ;             ){</a:t>
            </a:r>
            <a:endParaRPr lang="en-US" altLang="zh-CN" sz="2400" b="1">
              <a:solidFill>
                <a:srgbClr val="FF0000"/>
              </a:solidFill>
              <a:ea typeface="黑体" panose="02010609060101010101" charset="-122"/>
            </a:endParaRPr>
          </a:p>
          <a:p>
            <a:pPr>
              <a:lnSpc>
                <a:spcPct val="110000"/>
              </a:lnSpc>
              <a:spcBef>
                <a:spcPct val="30000"/>
              </a:spcBef>
            </a:pPr>
            <a:endParaRPr lang="en-US" altLang="zh-CN" sz="2400" b="1">
              <a:solidFill>
                <a:srgbClr val="FF0000"/>
              </a:solidFill>
              <a:ea typeface="黑体" panose="02010609060101010101" charset="-122"/>
            </a:endParaRPr>
          </a:p>
          <a:p>
            <a:pPr>
              <a:lnSpc>
                <a:spcPct val="110000"/>
              </a:lnSpc>
              <a:spcBef>
                <a:spcPct val="30000"/>
              </a:spcBef>
            </a:pPr>
            <a:r>
              <a:rPr lang="en-US" altLang="zh-CN" sz="2400" b="1">
                <a:solidFill>
                  <a:srgbClr val="FF0000"/>
                </a:solidFill>
                <a:ea typeface="黑体" panose="02010609060101010101" charset="-122"/>
              </a:rPr>
              <a:t>}</a:t>
            </a:r>
            <a:endParaRPr lang="en-US" altLang="zh-CN" sz="2400" b="1">
              <a:solidFill>
                <a:srgbClr val="FF0000"/>
              </a:solidFill>
              <a:ea typeface="黑体" panose="02010609060101010101" charset="-122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gray">
          <a:xfrm>
            <a:off x="5518150" y="2278063"/>
            <a:ext cx="1355725" cy="407987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条件为</a:t>
            </a:r>
            <a:r>
              <a:rPr lang="en-US" altLang="zh-CN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true</a:t>
            </a:r>
            <a:endParaRPr lang="en-US" altLang="zh-CN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12" name="AutoShape 8"/>
          <p:cNvSpPr>
            <a:spLocks noChangeArrowheads="1"/>
          </p:cNvSpPr>
          <p:nvPr/>
        </p:nvSpPr>
        <p:spPr bwMode="gray">
          <a:xfrm>
            <a:off x="4371975" y="3311365"/>
            <a:ext cx="1831818" cy="408148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循环操作被执行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13" name="Text Box 11"/>
          <p:cNvSpPr txBox="1">
            <a:spLocks noChangeArrowheads="1"/>
          </p:cNvSpPr>
          <p:nvPr/>
        </p:nvSpPr>
        <p:spPr bwMode="auto">
          <a:xfrm>
            <a:off x="2320925" y="2706688"/>
            <a:ext cx="24511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ea typeface="黑体" panose="02010609060101010101" charset="-122"/>
              </a:rPr>
              <a:t>       表达式</a:t>
            </a:r>
            <a:r>
              <a:rPr lang="en-US" altLang="zh-CN" sz="2400" b="1">
                <a:ea typeface="黑体" panose="02010609060101010101" charset="-122"/>
              </a:rPr>
              <a:t>1       </a:t>
            </a:r>
            <a:endParaRPr lang="en-US" altLang="zh-CN" sz="2400" b="1">
              <a:ea typeface="黑体" panose="02010609060101010101" charset="-122"/>
            </a:endParaRPr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4210050" y="2713038"/>
            <a:ext cx="24511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ea typeface="黑体" panose="02010609060101010101" charset="-122"/>
              </a:rPr>
              <a:t>       表达式</a:t>
            </a:r>
            <a:r>
              <a:rPr lang="en-US" altLang="zh-CN" sz="2400" b="1">
                <a:ea typeface="黑体" panose="02010609060101010101" charset="-122"/>
              </a:rPr>
              <a:t>2       </a:t>
            </a:r>
            <a:endParaRPr lang="en-US" altLang="zh-CN" sz="2400" b="1">
              <a:ea typeface="黑体" panose="02010609060101010101" charset="-122"/>
            </a:endParaRPr>
          </a:p>
        </p:txBody>
      </p:sp>
      <p:sp>
        <p:nvSpPr>
          <p:cNvPr id="15" name="Text Box 13"/>
          <p:cNvSpPr txBox="1">
            <a:spLocks noChangeArrowheads="1"/>
          </p:cNvSpPr>
          <p:nvPr/>
        </p:nvSpPr>
        <p:spPr bwMode="auto">
          <a:xfrm>
            <a:off x="6469063" y="2706688"/>
            <a:ext cx="2198687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ea typeface="黑体" panose="02010609060101010101" charset="-122"/>
              </a:rPr>
              <a:t>       表达式</a:t>
            </a:r>
            <a:r>
              <a:rPr lang="en-US" altLang="zh-CN" sz="2400" b="1">
                <a:ea typeface="黑体" panose="02010609060101010101" charset="-122"/>
              </a:rPr>
              <a:t>3    </a:t>
            </a:r>
            <a:endParaRPr lang="en-US" altLang="zh-CN" sz="2400" b="1">
              <a:ea typeface="黑体" panose="02010609060101010101" charset="-122"/>
            </a:endParaRPr>
          </a:p>
        </p:txBody>
      </p: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2990215" y="4224655"/>
            <a:ext cx="1253490" cy="369570"/>
          </a:xfrm>
          <a:prstGeom prst="rect">
            <a:avLst/>
          </a:prstGeom>
          <a:solidFill>
            <a:srgbClr val="FFDDDD">
              <a:alpha val="10196"/>
            </a:srgbClr>
          </a:solidFill>
          <a:ln w="28575" algn="ctr">
            <a:solidFill>
              <a:srgbClr val="C00000"/>
            </a:solidFill>
            <a:miter lim="800000"/>
          </a:ln>
        </p:spPr>
        <p:txBody>
          <a:bodyPr wrap="none" anchor="ctr"/>
          <a:lstStyle/>
          <a:p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4820285" y="4210685"/>
            <a:ext cx="1029970" cy="369570"/>
          </a:xfrm>
          <a:prstGeom prst="rect">
            <a:avLst/>
          </a:prstGeom>
          <a:solidFill>
            <a:srgbClr val="FFDDDD">
              <a:alpha val="10196"/>
            </a:srgbClr>
          </a:solidFill>
          <a:ln w="28575" algn="ctr">
            <a:solidFill>
              <a:srgbClr val="C00000"/>
            </a:solidFill>
            <a:miter lim="800000"/>
          </a:ln>
        </p:spPr>
        <p:txBody>
          <a:bodyPr wrap="none" anchor="ctr"/>
          <a:lstStyle/>
          <a:p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6426835" y="4224338"/>
            <a:ext cx="577850" cy="369887"/>
          </a:xfrm>
          <a:prstGeom prst="rect">
            <a:avLst/>
          </a:prstGeom>
          <a:solidFill>
            <a:srgbClr val="FFDDDD">
              <a:alpha val="10196"/>
            </a:srgbClr>
          </a:solidFill>
          <a:ln w="28575" algn="ctr">
            <a:solidFill>
              <a:srgbClr val="C00000"/>
            </a:solidFill>
            <a:miter lim="800000"/>
          </a:ln>
        </p:spPr>
        <p:txBody>
          <a:bodyPr wrap="none" anchor="ctr"/>
          <a:lstStyle/>
          <a:p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2700338" y="4630738"/>
            <a:ext cx="3816350" cy="369887"/>
          </a:xfrm>
          <a:prstGeom prst="rect">
            <a:avLst/>
          </a:prstGeom>
          <a:noFill/>
          <a:ln w="28575" algn="ctr">
            <a:solidFill>
              <a:srgbClr val="C00000"/>
            </a:solidFill>
            <a:miter lim="800000"/>
          </a:ln>
        </p:spPr>
        <p:txBody>
          <a:bodyPr wrap="none" anchor="ctr"/>
          <a:lstStyle/>
          <a:p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0" name="Text Box 18"/>
          <p:cNvSpPr txBox="1">
            <a:spLocks noChangeArrowheads="1"/>
          </p:cNvSpPr>
          <p:nvPr/>
        </p:nvSpPr>
        <p:spPr bwMode="auto">
          <a:xfrm>
            <a:off x="1498600" y="3189288"/>
            <a:ext cx="3719513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latin typeface="黑体" panose="02010609060101010101" charset="-122"/>
                <a:ea typeface="黑体" panose="02010609060101010101" charset="-122"/>
              </a:rPr>
              <a:t>         循环操作      </a:t>
            </a:r>
            <a:endParaRPr lang="zh-CN" altLang="en-US" sz="2400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2" name="AutoShape 19"/>
          <p:cNvSpPr>
            <a:spLocks noChangeArrowheads="1"/>
          </p:cNvSpPr>
          <p:nvPr/>
        </p:nvSpPr>
        <p:spPr bwMode="auto">
          <a:xfrm>
            <a:off x="2771775" y="2714625"/>
            <a:ext cx="1597025" cy="407988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/>
          <a:p>
            <a:pPr algn="ctr">
              <a:defRPr/>
            </a:pPr>
            <a:r>
              <a:rPr lang="zh-CN" altLang="en-US" b="1" dirty="0">
                <a:latin typeface="微软雅黑" panose="020B0503020204020204" charset="-122"/>
                <a:ea typeface="微软雅黑" panose="020B0503020204020204" charset="-122"/>
              </a:rPr>
              <a:t>初始参数</a:t>
            </a:r>
            <a:endParaRPr lang="zh-CN" altLang="en-US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AutoShape 20"/>
          <p:cNvSpPr>
            <a:spLocks noChangeArrowheads="1"/>
          </p:cNvSpPr>
          <p:nvPr/>
        </p:nvSpPr>
        <p:spPr bwMode="auto">
          <a:xfrm>
            <a:off x="4986655" y="2694940"/>
            <a:ext cx="1439863" cy="40640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/>
          <a:p>
            <a:pPr algn="ctr">
              <a:defRPr/>
            </a:pPr>
            <a:r>
              <a:rPr lang="zh-CN" altLang="en-US" b="1" dirty="0">
                <a:latin typeface="微软雅黑" panose="020B0503020204020204" charset="-122"/>
                <a:ea typeface="微软雅黑" panose="020B0503020204020204" charset="-122"/>
              </a:rPr>
              <a:t>条件判断</a:t>
            </a:r>
            <a:endParaRPr lang="zh-CN" altLang="en-US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AutoShape 21"/>
          <p:cNvSpPr>
            <a:spLocks noChangeArrowheads="1"/>
          </p:cNvSpPr>
          <p:nvPr/>
        </p:nvSpPr>
        <p:spPr bwMode="auto">
          <a:xfrm>
            <a:off x="6873558" y="2707005"/>
            <a:ext cx="1890712" cy="40640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/>
          <a:p>
            <a:pPr algn="ctr">
              <a:defRPr/>
            </a:pPr>
            <a:r>
              <a:rPr lang="zh-CN" altLang="en-US" b="1" dirty="0">
                <a:latin typeface="微软雅黑" panose="020B0503020204020204" charset="-122"/>
                <a:ea typeface="微软雅黑" panose="020B0503020204020204" charset="-122"/>
              </a:rPr>
              <a:t>更新循环变量</a:t>
            </a:r>
            <a:endParaRPr lang="zh-CN" altLang="en-US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椭圆 24"/>
          <p:cNvSpPr/>
          <p:nvPr/>
        </p:nvSpPr>
        <p:spPr bwMode="auto">
          <a:xfrm>
            <a:off x="3271838" y="2214563"/>
            <a:ext cx="428625" cy="428625"/>
          </a:xfrm>
          <a:prstGeom prst="ellipse">
            <a:avLst/>
          </a:prstGeom>
          <a:solidFill>
            <a:srgbClr val="0070C0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000" b="1" dirty="0">
                <a:solidFill>
                  <a:schemeClr val="bg1"/>
                </a:solidFill>
              </a:rPr>
              <a:t>1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6" name="椭圆 25"/>
          <p:cNvSpPr/>
          <p:nvPr/>
        </p:nvSpPr>
        <p:spPr bwMode="auto">
          <a:xfrm>
            <a:off x="4986338" y="2214563"/>
            <a:ext cx="428625" cy="428625"/>
          </a:xfrm>
          <a:prstGeom prst="ellipse">
            <a:avLst/>
          </a:prstGeom>
          <a:solidFill>
            <a:srgbClr val="0070C0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000" b="1" dirty="0">
                <a:solidFill>
                  <a:schemeClr val="bg1"/>
                </a:solidFill>
              </a:rPr>
              <a:t>2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7" name="椭圆 26"/>
          <p:cNvSpPr/>
          <p:nvPr/>
        </p:nvSpPr>
        <p:spPr bwMode="auto">
          <a:xfrm>
            <a:off x="7558088" y="2286000"/>
            <a:ext cx="428625" cy="428625"/>
          </a:xfrm>
          <a:prstGeom prst="ellipse">
            <a:avLst/>
          </a:prstGeom>
          <a:solidFill>
            <a:srgbClr val="0070C0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000" b="1" dirty="0">
                <a:solidFill>
                  <a:schemeClr val="bg1"/>
                </a:solidFill>
              </a:rPr>
              <a:t>4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8" name="椭圆 27"/>
          <p:cNvSpPr/>
          <p:nvPr/>
        </p:nvSpPr>
        <p:spPr bwMode="auto">
          <a:xfrm>
            <a:off x="2271713" y="3214688"/>
            <a:ext cx="428625" cy="428625"/>
          </a:xfrm>
          <a:prstGeom prst="ellipse">
            <a:avLst/>
          </a:prstGeom>
          <a:solidFill>
            <a:srgbClr val="0070C0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000" b="1" dirty="0">
                <a:solidFill>
                  <a:schemeClr val="bg1"/>
                </a:solidFill>
              </a:rPr>
              <a:t>3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9" name="Freeform 12"/>
          <p:cNvSpPr/>
          <p:nvPr/>
        </p:nvSpPr>
        <p:spPr bwMode="auto">
          <a:xfrm rot="6247613">
            <a:off x="5739316" y="2724595"/>
            <a:ext cx="969968" cy="835708"/>
          </a:xfrm>
          <a:prstGeom prst="arc">
            <a:avLst>
              <a:gd name="adj1" fmla="val 10930154"/>
              <a:gd name="adj2" fmla="val 20509243"/>
            </a:avLst>
          </a:prstGeom>
          <a:ln w="63500" cmpd="sng">
            <a:solidFill>
              <a:schemeClr val="accent5">
                <a:lumMod val="50000"/>
              </a:schemeClr>
            </a:solidFill>
            <a:headEnd type="none" w="med" len="med"/>
            <a:tailEnd type="triangl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zh-CN" altLang="en-US" baseline="-25000" dirty="0"/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16148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for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xit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xit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2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3" grpId="0"/>
      <p:bldP spid="13" grpId="1"/>
      <p:bldP spid="14" grpId="0"/>
      <p:bldP spid="15" grpId="0"/>
      <p:bldP spid="16" grpId="0" bldLvl="0" animBg="1"/>
      <p:bldP spid="16" grpId="1" bldLvl="0" animBg="1"/>
      <p:bldP spid="17" grpId="0" bldLvl="0" animBg="1"/>
      <p:bldP spid="17" grpId="1" bldLvl="0" animBg="1"/>
      <p:bldP spid="18" grpId="0" bldLvl="0" animBg="1"/>
      <p:bldP spid="19" grpId="0" bldLvl="0" animBg="1"/>
      <p:bldP spid="19" grpId="1" bldLvl="0" animBg="1"/>
      <p:bldP spid="22" grpId="0" bldLvl="0" animBg="1"/>
      <p:bldP spid="23" grpId="0" bldLvl="0" animBg="1"/>
      <p:bldP spid="24" grpId="0" bldLvl="0" animBg="1"/>
      <p:bldP spid="25" grpId="0" bldLvl="0" animBg="1"/>
      <p:bldP spid="26" grpId="0" bldLvl="0" animBg="1"/>
      <p:bldP spid="27" grpId="0" bldLvl="0" animBg="1"/>
      <p:bldP spid="28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9760268" y="2229803"/>
            <a:ext cx="184150" cy="762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r"/>
            <a:endParaRPr lang="zh-CN" altLang="en-US" sz="4400" b="1">
              <a:solidFill>
                <a:schemeClr val="tx2"/>
              </a:solidFill>
              <a:ea typeface="黑体" panose="02010609060101010101" charset="-122"/>
              <a:cs typeface="Times New Roman" panose="02020603050405020304" pitchFamily="18" charset="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208530" y="4963478"/>
            <a:ext cx="1584325" cy="28733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1200468" y="3016659"/>
            <a:ext cx="4249737" cy="1915612"/>
          </a:xfrm>
          <a:prstGeom prst="roundRect">
            <a:avLst>
              <a:gd name="adj" fmla="val 2304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anchor="ctr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en-US" altLang="zh-CN" b="1" dirty="0" err="1">
                <a:solidFill>
                  <a:schemeClr val="accent5">
                    <a:lumMod val="10000"/>
                  </a:schemeClr>
                </a:solidFill>
              </a:rPr>
              <a:t>int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</a:rPr>
              <a:t> </a:t>
            </a:r>
            <a:r>
              <a:rPr lang="en-US" altLang="zh-CN" b="1" dirty="0" err="1">
                <a:solidFill>
                  <a:schemeClr val="accent5">
                    <a:lumMod val="10000"/>
                  </a:schemeClr>
                </a:solidFill>
              </a:rPr>
              <a:t>i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</a:rPr>
              <a:t>=0;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</a:endParaRPr>
          </a:p>
          <a:p>
            <a:pPr>
              <a:lnSpc>
                <a:spcPct val="130000"/>
              </a:lnSpc>
              <a:defRPr/>
            </a:pPr>
            <a:r>
              <a:rPr lang="en-US" altLang="zh-CN" b="1" dirty="0">
                <a:solidFill>
                  <a:srgbClr val="FF0000"/>
                </a:solidFill>
              </a:rPr>
              <a:t>while(</a:t>
            </a:r>
            <a:r>
              <a:rPr lang="en-US" altLang="zh-CN" b="1" dirty="0" err="1">
                <a:solidFill>
                  <a:srgbClr val="FF0000"/>
                </a:solidFill>
              </a:rPr>
              <a:t>i</a:t>
            </a:r>
            <a:r>
              <a:rPr lang="en-US" altLang="zh-CN" b="1" dirty="0">
                <a:solidFill>
                  <a:srgbClr val="FF0000"/>
                </a:solidFill>
              </a:rPr>
              <a:t>&lt;100){</a:t>
            </a:r>
            <a:endParaRPr lang="en-US" altLang="zh-CN" b="1" dirty="0">
              <a:solidFill>
                <a:srgbClr val="FF0000"/>
              </a:solidFill>
            </a:endParaRPr>
          </a:p>
          <a:p>
            <a:pPr marL="179705" lvl="1">
              <a:lnSpc>
                <a:spcPct val="130000"/>
              </a:lnSpc>
              <a:defRPr/>
            </a:pPr>
            <a:r>
              <a:rPr lang="en-US" altLang="zh-CN" b="1" dirty="0" err="1">
                <a:solidFill>
                  <a:srgbClr val="FF0000"/>
                </a:solidFill>
              </a:rPr>
              <a:t>System.out.println</a:t>
            </a:r>
            <a:r>
              <a:rPr lang="en-US" altLang="zh-CN" b="1" dirty="0">
                <a:solidFill>
                  <a:srgbClr val="FF0000"/>
                </a:solidFill>
              </a:rPr>
              <a:t>(</a:t>
            </a:r>
            <a:r>
              <a:rPr lang="zh-CN" altLang="zh-CN" b="1" dirty="0">
                <a:solidFill>
                  <a:srgbClr val="FF0000"/>
                </a:solidFill>
              </a:rPr>
              <a:t>"你好！世界</a:t>
            </a:r>
            <a:r>
              <a:rPr lang="en-US" altLang="zh-CN" b="1" dirty="0">
                <a:solidFill>
                  <a:srgbClr val="FF0000"/>
                </a:solidFill>
              </a:rPr>
              <a:t>");</a:t>
            </a:r>
            <a:endParaRPr lang="en-US" altLang="zh-CN" b="1" dirty="0">
              <a:solidFill>
                <a:srgbClr val="FF0000"/>
              </a:solidFill>
            </a:endParaRPr>
          </a:p>
          <a:p>
            <a:pPr marL="179705" lvl="1">
              <a:lnSpc>
                <a:spcPct val="130000"/>
              </a:lnSpc>
              <a:defRPr/>
            </a:pPr>
            <a:r>
              <a:rPr lang="en-US" altLang="zh-CN" b="1" dirty="0" err="1">
                <a:solidFill>
                  <a:srgbClr val="FF0000"/>
                </a:solidFill>
              </a:rPr>
              <a:t>i</a:t>
            </a:r>
            <a:r>
              <a:rPr lang="en-US" altLang="zh-CN" b="1" dirty="0">
                <a:solidFill>
                  <a:srgbClr val="FF0000"/>
                </a:solidFill>
              </a:rPr>
              <a:t>++;</a:t>
            </a:r>
            <a:endParaRPr lang="en-US" altLang="zh-CN" b="1" dirty="0">
              <a:solidFill>
                <a:srgbClr val="FF0000"/>
              </a:solidFill>
            </a:endParaRPr>
          </a:p>
          <a:p>
            <a:pPr>
              <a:lnSpc>
                <a:spcPct val="130000"/>
              </a:lnSpc>
              <a:defRPr/>
            </a:pPr>
            <a:r>
              <a:rPr lang="en-US" altLang="zh-CN" b="1" dirty="0">
                <a:solidFill>
                  <a:srgbClr val="FF0000"/>
                </a:solidFill>
              </a:rPr>
              <a:t>}   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5448618" y="3021965"/>
            <a:ext cx="4449762" cy="1928813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/>
          <a:p>
            <a:pPr>
              <a:lnSpc>
                <a:spcPct val="130000"/>
              </a:lnSpc>
              <a:defRPr/>
            </a:pPr>
            <a:r>
              <a:rPr lang="en-US" altLang="zh-CN" b="1" dirty="0">
                <a:solidFill>
                  <a:srgbClr val="FF0000"/>
                </a:solidFill>
              </a:rPr>
              <a:t>for(</a:t>
            </a:r>
            <a:r>
              <a:rPr lang="en-US" altLang="zh-CN" b="1" dirty="0" err="1">
                <a:solidFill>
                  <a:srgbClr val="FF0000"/>
                </a:solidFill>
              </a:rPr>
              <a:t>int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en-US" altLang="zh-CN" b="1" dirty="0" err="1">
                <a:solidFill>
                  <a:srgbClr val="FF0000"/>
                </a:solidFill>
              </a:rPr>
              <a:t>i</a:t>
            </a:r>
            <a:r>
              <a:rPr lang="en-US" altLang="zh-CN" b="1" dirty="0">
                <a:solidFill>
                  <a:srgbClr val="FF0000"/>
                </a:solidFill>
              </a:rPr>
              <a:t>=0;i&lt;100;i++){ </a:t>
            </a:r>
            <a:endParaRPr lang="en-US" altLang="zh-CN" b="1" dirty="0">
              <a:solidFill>
                <a:srgbClr val="FF0000"/>
              </a:solidFill>
            </a:endParaRPr>
          </a:p>
          <a:p>
            <a:pPr marL="179705" lvl="1">
              <a:lnSpc>
                <a:spcPct val="130000"/>
              </a:lnSpc>
              <a:defRPr/>
            </a:pPr>
            <a:r>
              <a:rPr lang="en-US" altLang="zh-CN" b="1" dirty="0" err="1">
                <a:solidFill>
                  <a:srgbClr val="FF0000"/>
                </a:solidFill>
              </a:rPr>
              <a:t>System.out.println</a:t>
            </a:r>
            <a:r>
              <a:rPr lang="en-US" altLang="zh-CN" b="1" dirty="0">
                <a:solidFill>
                  <a:srgbClr val="FF0000"/>
                </a:solidFill>
              </a:rPr>
              <a:t>(</a:t>
            </a:r>
            <a:r>
              <a:rPr lang="zh-CN" altLang="zh-CN" b="1" dirty="0">
                <a:solidFill>
                  <a:srgbClr val="FF0000"/>
                </a:solidFill>
              </a:rPr>
              <a:t>"你好！世界</a:t>
            </a:r>
            <a:r>
              <a:rPr lang="en-US" altLang="zh-CN" b="1" dirty="0">
                <a:solidFill>
                  <a:srgbClr val="FF0000"/>
                </a:solidFill>
              </a:rPr>
              <a:t>");</a:t>
            </a:r>
            <a:endParaRPr lang="en-US" altLang="zh-CN" b="1" dirty="0">
              <a:solidFill>
                <a:srgbClr val="FF0000"/>
              </a:solidFill>
            </a:endParaRPr>
          </a:p>
          <a:p>
            <a:pPr>
              <a:lnSpc>
                <a:spcPct val="130000"/>
              </a:lnSpc>
              <a:defRPr/>
            </a:pPr>
            <a:r>
              <a:rPr lang="en-US" altLang="zh-CN" b="1" dirty="0">
                <a:solidFill>
                  <a:srgbClr val="FF0000"/>
                </a:solidFill>
              </a:rPr>
              <a:t>}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11" name="AutoShape 14"/>
          <p:cNvSpPr>
            <a:spLocks noChangeArrowheads="1"/>
          </p:cNvSpPr>
          <p:nvPr/>
        </p:nvSpPr>
        <p:spPr bwMode="auto">
          <a:xfrm>
            <a:off x="1848168" y="2083753"/>
            <a:ext cx="2176462" cy="407987"/>
          </a:xfrm>
          <a:prstGeom prst="wedgeRoundRectCallout">
            <a:avLst>
              <a:gd name="adj1" fmla="val -15026"/>
              <a:gd name="adj2" fmla="val 51461"/>
              <a:gd name="adj3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使用</a:t>
            </a:r>
            <a:r>
              <a:rPr lang="en-US" altLang="zh-CN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while</a:t>
            </a: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循环结构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12" name="AutoShape 15"/>
          <p:cNvSpPr>
            <a:spLocks noChangeArrowheads="1"/>
          </p:cNvSpPr>
          <p:nvPr/>
        </p:nvSpPr>
        <p:spPr bwMode="auto">
          <a:xfrm>
            <a:off x="7177405" y="2010728"/>
            <a:ext cx="1924050" cy="407987"/>
          </a:xfrm>
          <a:prstGeom prst="wedgeRoundRectCallout">
            <a:avLst>
              <a:gd name="adj1" fmla="val -26566"/>
              <a:gd name="adj2" fmla="val 52816"/>
              <a:gd name="adj3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使用</a:t>
            </a:r>
            <a:r>
              <a:rPr lang="en-US" altLang="zh-CN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for</a:t>
            </a: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循环结构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13" name="AutoShape 16"/>
          <p:cNvSpPr>
            <a:spLocks noChangeArrowheads="1"/>
          </p:cNvSpPr>
          <p:nvPr/>
        </p:nvSpPr>
        <p:spPr bwMode="auto">
          <a:xfrm>
            <a:off x="4164330" y="2450465"/>
            <a:ext cx="2363788" cy="407988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 特点：循环次数固定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cxnSp>
        <p:nvCxnSpPr>
          <p:cNvPr id="14" name="直接箭头连接符 13"/>
          <p:cNvCxnSpPr/>
          <p:nvPr/>
        </p:nvCxnSpPr>
        <p:spPr bwMode="auto">
          <a:xfrm rot="5400000">
            <a:off x="2485527" y="2700809"/>
            <a:ext cx="571504" cy="214314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 bwMode="auto">
          <a:xfrm rot="5400000">
            <a:off x="7629063" y="2700809"/>
            <a:ext cx="642942" cy="142876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rot="10800000">
            <a:off x="4664386" y="4665354"/>
            <a:ext cx="1643074" cy="1588"/>
          </a:xfrm>
          <a:prstGeom prst="straightConnector1">
            <a:avLst/>
          </a:prstGeom>
          <a:ln w="63500" cmpd="sng">
            <a:solidFill>
              <a:schemeClr val="accent5">
                <a:lumMod val="50000"/>
              </a:schemeClr>
            </a:solidFill>
            <a:headEnd type="triangl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 bwMode="auto">
          <a:xfrm rot="5400000">
            <a:off x="4200039" y="2915123"/>
            <a:ext cx="500066" cy="428628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8" name="组合 14"/>
          <p:cNvGrpSpPr/>
          <p:nvPr/>
        </p:nvGrpSpPr>
        <p:grpSpPr bwMode="auto">
          <a:xfrm>
            <a:off x="4021455" y="5034915"/>
            <a:ext cx="2643188" cy="915988"/>
            <a:chOff x="3000375" y="5084763"/>
            <a:chExt cx="2643188" cy="915987"/>
          </a:xfrm>
        </p:grpSpPr>
        <p:sp>
          <p:nvSpPr>
            <p:cNvPr id="19" name="AutoShape 8"/>
            <p:cNvSpPr>
              <a:spLocks noChangeArrowheads="1"/>
            </p:cNvSpPr>
            <p:nvPr/>
          </p:nvSpPr>
          <p:spPr bwMode="auto">
            <a:xfrm>
              <a:off x="3000375" y="5214938"/>
              <a:ext cx="2643188" cy="785812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accent1"/>
              </a:solidFill>
            </a:ln>
          </p:spPr>
          <p:txBody>
            <a:bodyPr anchor="ctr"/>
            <a:lstStyle/>
            <a:p>
              <a:pPr algn="ctr">
                <a:defRPr/>
              </a:pPr>
              <a:r>
                <a:rPr lang="zh-CN" altLang="en-US" b="1" dirty="0"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b="1" dirty="0">
                  <a:latin typeface="微软雅黑" panose="020B0503020204020204" charset="-122"/>
                  <a:ea typeface="微软雅黑" panose="020B0503020204020204" charset="-122"/>
                </a:rPr>
                <a:t>for</a:t>
              </a:r>
              <a:r>
                <a:rPr lang="zh-CN" altLang="en-US" b="1" dirty="0">
                  <a:latin typeface="微软雅黑" panose="020B0503020204020204" charset="-122"/>
                  <a:ea typeface="微软雅黑" panose="020B0503020204020204" charset="-122"/>
                </a:rPr>
                <a:t>比</a:t>
              </a:r>
              <a:r>
                <a:rPr lang="en-US" altLang="zh-CN" b="1" dirty="0">
                  <a:latin typeface="微软雅黑" panose="020B0503020204020204" charset="-122"/>
                  <a:ea typeface="微软雅黑" panose="020B0503020204020204" charset="-122"/>
                </a:rPr>
                <a:t>while</a:t>
              </a:r>
              <a:r>
                <a:rPr lang="zh-CN" altLang="en-US" b="1" dirty="0">
                  <a:latin typeface="微软雅黑" panose="020B0503020204020204" charset="-122"/>
                  <a:ea typeface="微软雅黑" panose="020B0503020204020204" charset="-122"/>
                </a:rPr>
                <a:t>更简洁</a:t>
              </a:r>
              <a:endParaRPr lang="zh-CN" altLang="en-US" b="1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" name="AutoShape 4"/>
            <p:cNvSpPr>
              <a:spLocks noChangeArrowheads="1"/>
            </p:cNvSpPr>
            <p:nvPr/>
          </p:nvSpPr>
          <p:spPr bwMode="gray">
            <a:xfrm>
              <a:off x="5108575" y="5084763"/>
              <a:ext cx="357188" cy="360362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/>
            <a:p>
              <a:pPr algn="ctr"/>
              <a:r>
                <a:rPr lang="en-US" altLang="zh-CN" sz="2000" b="1">
                  <a:solidFill>
                    <a:srgbClr val="0C83B8"/>
                  </a:solidFill>
                  <a:latin typeface="微软雅黑" panose="020B0503020204020204" charset="-122"/>
                  <a:ea typeface="微软雅黑" panose="020B0503020204020204" charset="-122"/>
                </a:rPr>
                <a:t>!</a:t>
              </a:r>
              <a:endParaRPr lang="en-US" altLang="zh-CN" sz="2000" b="1">
                <a:solidFill>
                  <a:srgbClr val="0C83B8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" name="TextBox 4"/>
          <p:cNvSpPr txBox="1"/>
          <p:nvPr/>
        </p:nvSpPr>
        <p:spPr>
          <a:xfrm>
            <a:off x="712470" y="814070"/>
            <a:ext cx="386524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for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循环和</a:t>
            </a:r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while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11" grpId="0" bldLvl="0" animBg="1"/>
      <p:bldP spid="12" grpId="0" bldLvl="0" animBg="1"/>
      <p:bldP spid="13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30410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案例：</a:t>
            </a:r>
            <a:r>
              <a:rPr lang="zh-CN" sz="3200" b="1" dirty="0" smtClean="0"/>
              <a:t>鸡兔同笼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83768" y="1974534"/>
            <a:ext cx="3268318" cy="3252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内容占位符 1"/>
          <p:cNvSpPr txBox="1"/>
          <p:nvPr/>
        </p:nvSpPr>
        <p:spPr bwMode="auto">
          <a:xfrm>
            <a:off x="738505" y="2982595"/>
            <a:ext cx="551688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某农场有鸡兔同笼，上有</a:t>
            </a:r>
            <a:r>
              <a:rPr lang="en-US" altLang="zh-CN" sz="2300" dirty="0" smtClean="0">
                <a:sym typeface="+mn-ea"/>
              </a:rPr>
              <a:t>35</a:t>
            </a:r>
            <a:r>
              <a:rPr lang="zh-CN" altLang="en-US" sz="2300" dirty="0" smtClean="0">
                <a:sym typeface="+mn-ea"/>
              </a:rPr>
              <a:t>头，下有</a:t>
            </a:r>
            <a:r>
              <a:rPr lang="en-US" altLang="zh-CN" sz="2300" dirty="0" smtClean="0">
                <a:sym typeface="+mn-ea"/>
              </a:rPr>
              <a:t>94</a:t>
            </a:r>
            <a:r>
              <a:rPr lang="zh-CN" altLang="en-US" sz="2300" dirty="0" smtClean="0">
                <a:sym typeface="+mn-ea"/>
              </a:rPr>
              <a:t>足，问鸡兔各多少只？</a:t>
            </a: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90" y="3890645"/>
            <a:ext cx="5867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4-11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循环嵌套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第四章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结构</a:t>
            </a:r>
            <a:endParaRPr lang="zh-CN" altLang="en-US" sz="4000" b="1" dirty="0" smtClean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sz="3200" b="1" dirty="0">
                <a:latin typeface="黑体" panose="02010609060101010101" charset="-122"/>
                <a:ea typeface="黑体" panose="02010609060101010101" charset="-122"/>
              </a:rPr>
              <a:t>循环嵌套</a:t>
            </a:r>
            <a:endParaRPr lang="zh-CN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1" name="内容占位符 1"/>
          <p:cNvSpPr txBox="1"/>
          <p:nvPr/>
        </p:nvSpPr>
        <p:spPr>
          <a:xfrm>
            <a:off x="712470" y="2562543"/>
            <a:ext cx="9575800" cy="691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和</a:t>
            </a:r>
            <a:r>
              <a:rPr kumimoji="1" 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选择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结构一样</a:t>
            </a:r>
            <a:r>
              <a:rPr kumimoji="1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,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循环结构也可以</a:t>
            </a:r>
            <a:endParaRPr kumimoji="1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根据我们的需要进行嵌套。</a:t>
            </a:r>
            <a:endParaRPr kumimoji="1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也就是循环里面可以放一个或者多个循环。</a:t>
            </a:r>
            <a:endParaRPr kumimoji="1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121208" y="2508568"/>
            <a:ext cx="2735262" cy="235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34493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案例：</a:t>
            </a:r>
            <a:r>
              <a:rPr lang="zh-CN" sz="3200" b="1" dirty="0" smtClean="0"/>
              <a:t>百钱买百果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83768" y="1974534"/>
            <a:ext cx="3268318" cy="3252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内容占位符 1"/>
          <p:cNvSpPr txBox="1"/>
          <p:nvPr/>
        </p:nvSpPr>
        <p:spPr bwMode="auto">
          <a:xfrm>
            <a:off x="957580" y="2832100"/>
            <a:ext cx="551688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altLang="zh-CN" sz="2300" dirty="0" smtClean="0">
                <a:sym typeface="+mn-ea"/>
              </a:rPr>
              <a:t>51</a:t>
            </a:r>
            <a:r>
              <a:rPr lang="zh-CN" altLang="en-US" sz="2300" dirty="0" smtClean="0">
                <a:sym typeface="+mn-ea"/>
              </a:rPr>
              <a:t>超市中，苹果</a:t>
            </a:r>
            <a:r>
              <a:rPr lang="en-US" altLang="zh-CN" sz="2300" dirty="0" smtClean="0">
                <a:sym typeface="+mn-ea"/>
              </a:rPr>
              <a:t>5</a:t>
            </a:r>
            <a:r>
              <a:rPr lang="zh-CN" altLang="en-US" sz="2300" dirty="0" smtClean="0">
                <a:sym typeface="+mn-ea"/>
              </a:rPr>
              <a:t>元一个，梨子</a:t>
            </a:r>
            <a:r>
              <a:rPr lang="en-US" altLang="zh-CN" sz="2300" dirty="0" smtClean="0">
                <a:sym typeface="+mn-ea"/>
              </a:rPr>
              <a:t>3</a:t>
            </a:r>
            <a:r>
              <a:rPr lang="zh-CN" altLang="en-US" sz="2300" dirty="0" smtClean="0">
                <a:sym typeface="+mn-ea"/>
              </a:rPr>
              <a:t>元一个，香蕉</a:t>
            </a:r>
            <a:r>
              <a:rPr lang="en-US" altLang="zh-CN" sz="2300" dirty="0" smtClean="0">
                <a:sym typeface="+mn-ea"/>
              </a:rPr>
              <a:t>1</a:t>
            </a:r>
            <a:r>
              <a:rPr lang="zh-CN" altLang="en-US" sz="2300" dirty="0" smtClean="0">
                <a:sym typeface="+mn-ea"/>
              </a:rPr>
              <a:t>元</a:t>
            </a:r>
            <a:r>
              <a:rPr lang="en-US" altLang="zh-CN" sz="2300" dirty="0" smtClean="0">
                <a:sym typeface="+mn-ea"/>
              </a:rPr>
              <a:t>3</a:t>
            </a:r>
            <a:r>
              <a:rPr lang="zh-CN" altLang="en-US" sz="2300" dirty="0" smtClean="0">
                <a:sym typeface="+mn-ea"/>
              </a:rPr>
              <a:t>个，现有</a:t>
            </a:r>
            <a:r>
              <a:rPr lang="en-US" altLang="zh-CN" sz="2300" dirty="0" smtClean="0">
                <a:sym typeface="+mn-ea"/>
              </a:rPr>
              <a:t>100</a:t>
            </a:r>
            <a:r>
              <a:rPr lang="zh-CN" altLang="en-US" sz="2300" dirty="0" smtClean="0">
                <a:sym typeface="+mn-ea"/>
              </a:rPr>
              <a:t>块钱买</a:t>
            </a:r>
            <a:r>
              <a:rPr lang="en-US" altLang="zh-CN" sz="2300" dirty="0" smtClean="0">
                <a:sym typeface="+mn-ea"/>
              </a:rPr>
              <a:t>100</a:t>
            </a:r>
            <a:r>
              <a:rPr lang="zh-CN" altLang="en-US" sz="2300" dirty="0" smtClean="0">
                <a:sym typeface="+mn-ea"/>
              </a:rPr>
              <a:t>个水果，三种水果各多少个？（元，</a:t>
            </a:r>
            <a:r>
              <a:rPr lang="zh-CN" altLang="en-US" sz="2300" dirty="0" smtClean="0">
                <a:sym typeface="+mn-ea"/>
              </a:rPr>
              <a:t>个为最小单位）</a:t>
            </a: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46856" y="4415248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2827020" y="3903980"/>
            <a:ext cx="5867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4-13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无限循环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第四章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结构</a:t>
            </a:r>
            <a:endParaRPr lang="zh-CN" altLang="en-US" sz="4000" b="1" dirty="0" smtClean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12470" y="3143250"/>
            <a:ext cx="5498465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kumimoji="1" lang="zh-CN" altLang="en-US" sz="2400" dirty="0">
                <a:latin typeface="黑体" panose="02010609060101010101" charset="-122"/>
                <a:ea typeface="黑体" panose="02010609060101010101" charset="-122"/>
              </a:rPr>
              <a:t>如果循环中的</a:t>
            </a:r>
            <a:r>
              <a:rPr kumimoji="1" lang="zh-CN" altLang="en-US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</a:rPr>
              <a:t>循环条件永远为真</a:t>
            </a:r>
            <a:r>
              <a:rPr kumimoji="1" lang="en-US" altLang="zh-CN" sz="2400" dirty="0">
                <a:latin typeface="黑体" panose="02010609060101010101" charset="-122"/>
                <a:ea typeface="黑体" panose="02010609060101010101" charset="-122"/>
              </a:rPr>
              <a:t>,</a:t>
            </a:r>
            <a:r>
              <a:rPr kumimoji="1" lang="zh-CN" altLang="en-US" sz="2400" dirty="0">
                <a:latin typeface="黑体" panose="02010609060101010101" charset="-122"/>
                <a:ea typeface="黑体" panose="02010609060101010101" charset="-122"/>
              </a:rPr>
              <a:t>那么就形成了一个无限循环，</a:t>
            </a:r>
            <a:r>
              <a:rPr kumimoji="1" lang="zh-CN" altLang="en-US" sz="2400" dirty="0" smtClean="0">
                <a:latin typeface="黑体" panose="02010609060101010101" charset="-122"/>
                <a:ea typeface="黑体" panose="02010609060101010101" charset="-122"/>
              </a:rPr>
              <a:t>也</a:t>
            </a:r>
            <a:r>
              <a:rPr kumimoji="1" lang="zh-CN" altLang="en-US" sz="2400" dirty="0">
                <a:latin typeface="黑体" panose="02010609060101010101" charset="-122"/>
                <a:ea typeface="黑体" panose="02010609060101010101" charset="-122"/>
              </a:rPr>
              <a:t>被成为</a:t>
            </a:r>
            <a:r>
              <a:rPr kumimoji="1" lang="zh-CN" altLang="en-US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</a:rPr>
              <a:t>死循环</a:t>
            </a:r>
            <a:r>
              <a:rPr kumimoji="1" lang="zh-CN" altLang="en-US" sz="2400" dirty="0">
                <a:latin typeface="黑体" panose="02010609060101010101" charset="-122"/>
                <a:ea typeface="黑体" panose="02010609060101010101" charset="-122"/>
              </a:rPr>
              <a:t>。</a:t>
            </a:r>
            <a:endParaRPr kumimoji="1" lang="zh-CN" altLang="en-US" sz="2400" dirty="0">
              <a:latin typeface="黑体" panose="02010609060101010101" charset="-122"/>
              <a:ea typeface="黑体" panose="02010609060101010101" charset="-122"/>
            </a:endParaRPr>
          </a:p>
          <a:p>
            <a:pPr>
              <a:lnSpc>
                <a:spcPct val="150000"/>
              </a:lnSpc>
              <a:defRPr/>
            </a:pPr>
            <a:endParaRPr kumimoji="1" lang="en-US" altLang="zh-CN" sz="2400" dirty="0">
              <a:latin typeface="黑体" panose="02010609060101010101" charset="-122"/>
              <a:ea typeface="黑体" panose="02010609060101010101" charset="-122"/>
            </a:endParaRPr>
          </a:p>
          <a:p>
            <a:pPr>
              <a:lnSpc>
                <a:spcPct val="150000"/>
              </a:lnSpc>
              <a:defRPr/>
            </a:pPr>
            <a:endParaRPr kumimoji="1" lang="zh-CN" altLang="en-US" sz="2400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80150" y="2482850"/>
            <a:ext cx="3786188" cy="2513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4"/>
          <p:cNvSpPr txBox="1"/>
          <p:nvPr/>
        </p:nvSpPr>
        <p:spPr>
          <a:xfrm>
            <a:off x="712470" y="81407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无限循环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90" y="3890645"/>
            <a:ext cx="5867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4-14 break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和</a:t>
            </a: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continue</a:t>
            </a:r>
            <a:endParaRPr lang="en-US" altLang="zh-CN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第四章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</a:t>
            </a: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结构</a:t>
            </a:r>
            <a:endParaRPr lang="zh-CN" altLang="en-US" sz="4000" b="1" dirty="0" smtClean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2300" y="2339023"/>
            <a:ext cx="6096000" cy="2861310"/>
          </a:xfrm>
          <a:prstGeom prst="rect">
            <a:avLst/>
          </a:prstGeom>
        </p:spPr>
        <p:txBody>
          <a:bodyPr>
            <a:spAutoFit/>
          </a:bodyPr>
          <a:p>
            <a:pPr>
              <a:lnSpc>
                <a:spcPct val="150000"/>
              </a:lnSpc>
              <a:defRPr/>
            </a:pPr>
            <a:r>
              <a:rPr kumimoji="1" lang="en-US" altLang="zh-CN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</a:rPr>
              <a:t> break</a:t>
            </a:r>
            <a:r>
              <a:rPr kumimoji="1" lang="en-US" altLang="zh-CN" sz="2400" dirty="0">
                <a:latin typeface="黑体" panose="02010609060101010101" charset="-122"/>
                <a:ea typeface="黑体" panose="02010609060101010101" charset="-122"/>
              </a:rPr>
              <a:t>: </a:t>
            </a:r>
            <a:r>
              <a:rPr kumimoji="1" lang="zh-CN" altLang="en-US" sz="2400" dirty="0">
                <a:latin typeface="黑体" panose="02010609060101010101" charset="-122"/>
                <a:ea typeface="黑体" panose="02010609060101010101" charset="-122"/>
              </a:rPr>
              <a:t>结束整个循环操作</a:t>
            </a:r>
            <a:endParaRPr kumimoji="1" lang="en-US" altLang="zh-CN" sz="2400" dirty="0">
              <a:latin typeface="黑体" panose="02010609060101010101" charset="-122"/>
              <a:ea typeface="黑体" panose="02010609060101010101" charset="-122"/>
            </a:endParaRPr>
          </a:p>
          <a:p>
            <a:pPr>
              <a:lnSpc>
                <a:spcPct val="150000"/>
              </a:lnSpc>
              <a:defRPr/>
            </a:pPr>
            <a:r>
              <a:rPr kumimoji="1" lang="en-US" altLang="zh-CN" sz="2400" dirty="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kumimoji="1" lang="en-US" altLang="zh-CN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</a:rPr>
              <a:t>continue</a:t>
            </a:r>
            <a:r>
              <a:rPr kumimoji="1" lang="en-US" altLang="zh-CN" sz="2400" dirty="0">
                <a:latin typeface="黑体" panose="02010609060101010101" charset="-122"/>
                <a:ea typeface="黑体" panose="02010609060101010101" charset="-122"/>
              </a:rPr>
              <a:t>:</a:t>
            </a:r>
            <a:r>
              <a:rPr kumimoji="1" lang="zh-CN" altLang="en-US" sz="2400" dirty="0">
                <a:latin typeface="黑体" panose="02010609060101010101" charset="-122"/>
                <a:ea typeface="黑体" panose="02010609060101010101" charset="-122"/>
              </a:rPr>
              <a:t>结束本次循环</a:t>
            </a:r>
            <a:r>
              <a:rPr kumimoji="1" lang="en-US" altLang="zh-CN" sz="2400" dirty="0">
                <a:latin typeface="黑体" panose="02010609060101010101" charset="-122"/>
                <a:ea typeface="黑体" panose="02010609060101010101" charset="-122"/>
              </a:rPr>
              <a:t>,</a:t>
            </a:r>
            <a:r>
              <a:rPr kumimoji="1" lang="zh-CN" altLang="en-US" sz="2400" dirty="0">
                <a:latin typeface="黑体" panose="02010609060101010101" charset="-122"/>
                <a:ea typeface="黑体" panose="02010609060101010101" charset="-122"/>
              </a:rPr>
              <a:t>继续下次循环</a:t>
            </a:r>
            <a:endParaRPr kumimoji="1" lang="zh-CN" altLang="en-US" sz="2400" dirty="0">
              <a:latin typeface="黑体" panose="02010609060101010101" charset="-122"/>
              <a:ea typeface="黑体" panose="02010609060101010101" charset="-122"/>
            </a:endParaRPr>
          </a:p>
          <a:p>
            <a:pPr>
              <a:lnSpc>
                <a:spcPct val="150000"/>
              </a:lnSpc>
              <a:defRPr/>
            </a:pPr>
            <a:endParaRPr kumimoji="1" lang="en-US" altLang="zh-CN" sz="2400" dirty="0">
              <a:latin typeface="黑体" panose="02010609060101010101" charset="-122"/>
              <a:ea typeface="黑体" panose="02010609060101010101" charset="-122"/>
            </a:endParaRPr>
          </a:p>
          <a:p>
            <a:pPr>
              <a:lnSpc>
                <a:spcPct val="150000"/>
              </a:lnSpc>
              <a:defRPr/>
            </a:pPr>
            <a:r>
              <a:rPr kumimoji="1" lang="en-US" altLang="zh-CN" sz="2400" dirty="0">
                <a:latin typeface="黑体" panose="02010609060101010101" charset="-122"/>
                <a:ea typeface="黑体" panose="02010609060101010101" charset="-122"/>
              </a:rPr>
              <a:t>while</a:t>
            </a:r>
            <a:r>
              <a:rPr kumimoji="1" lang="zh-CN" altLang="en-US" sz="2400" dirty="0">
                <a:latin typeface="黑体" panose="02010609060101010101" charset="-122"/>
                <a:ea typeface="黑体" panose="02010609060101010101" charset="-122"/>
              </a:rPr>
              <a:t>循环、</a:t>
            </a:r>
            <a:r>
              <a:rPr kumimoji="1" lang="en-US" altLang="zh-CN" sz="2400" dirty="0">
                <a:latin typeface="黑体" panose="02010609060101010101" charset="-122"/>
                <a:ea typeface="黑体" panose="02010609060101010101" charset="-122"/>
              </a:rPr>
              <a:t>do-while</a:t>
            </a:r>
            <a:r>
              <a:rPr kumimoji="1" lang="zh-CN" altLang="en-US" sz="2400" dirty="0">
                <a:latin typeface="黑体" panose="02010609060101010101" charset="-122"/>
                <a:ea typeface="黑体" panose="02010609060101010101" charset="-122"/>
              </a:rPr>
              <a:t>循环、</a:t>
            </a:r>
            <a:r>
              <a:rPr kumimoji="1" lang="en-US" altLang="zh-CN" sz="2400" dirty="0">
                <a:latin typeface="黑体" panose="02010609060101010101" charset="-122"/>
                <a:ea typeface="黑体" panose="02010609060101010101" charset="-122"/>
              </a:rPr>
              <a:t>for</a:t>
            </a:r>
            <a:r>
              <a:rPr kumimoji="1" lang="zh-CN" altLang="en-US" sz="2400" dirty="0">
                <a:latin typeface="黑体" panose="02010609060101010101" charset="-122"/>
                <a:ea typeface="黑体" panose="02010609060101010101" charset="-122"/>
              </a:rPr>
              <a:t>循环中</a:t>
            </a:r>
            <a:endParaRPr kumimoji="1" lang="zh-CN" altLang="en-US" sz="2400" dirty="0">
              <a:latin typeface="黑体" panose="02010609060101010101" charset="-122"/>
              <a:ea typeface="黑体" panose="02010609060101010101" charset="-122"/>
            </a:endParaRPr>
          </a:p>
          <a:p>
            <a:pPr>
              <a:lnSpc>
                <a:spcPct val="150000"/>
              </a:lnSpc>
              <a:defRPr/>
            </a:pPr>
            <a:r>
              <a:rPr kumimoji="1" lang="zh-CN" altLang="en-US" sz="2400" dirty="0">
                <a:latin typeface="黑体" panose="02010609060101010101" charset="-122"/>
                <a:ea typeface="黑体" panose="02010609060101010101" charset="-122"/>
              </a:rPr>
              <a:t>均可使用。</a:t>
            </a:r>
            <a:endParaRPr kumimoji="1" lang="zh-CN" altLang="en-US" sz="2400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32575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200" b="1" dirty="0">
                <a:latin typeface="黑体" panose="02010609060101010101" charset="-122"/>
                <a:ea typeface="黑体" panose="02010609060101010101" charset="-122"/>
              </a:rPr>
              <a:t>break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和</a:t>
            </a:r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continue</a:t>
            </a:r>
            <a:endParaRPr lang="en-US" altLang="zh-CN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718300" y="2482850"/>
            <a:ext cx="3474085" cy="280225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循环结构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TextBox 5"/>
          <p:cNvSpPr txBox="1"/>
          <p:nvPr/>
        </p:nvSpPr>
        <p:spPr>
          <a:xfrm>
            <a:off x="877888" y="2355850"/>
            <a:ext cx="8642350" cy="15684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如何让打印机一次打印</a:t>
            </a:r>
            <a:r>
              <a:rPr lang="en-US" altLang="zh-CN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50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份试卷</a:t>
            </a:r>
            <a:r>
              <a:rPr lang="zh-CN" altLang="en-US" sz="2400" dirty="0" smtClean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？</a:t>
            </a:r>
            <a:endParaRPr lang="en-US" altLang="zh-CN" sz="2400" dirty="0" smtClean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endParaRPr lang="en-US" altLang="zh-CN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张三编程考试没有及格，老师让他把“好好学习，天天向上！”</a:t>
            </a:r>
            <a:r>
              <a:rPr lang="en-US" altLang="zh-CN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在控制台打印</a:t>
            </a:r>
            <a:r>
              <a:rPr lang="en-US" altLang="zh-CN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100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遍？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18213" y="4446588"/>
            <a:ext cx="3859212" cy="2128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63675" y="4438650"/>
            <a:ext cx="370205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46742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案例：升级版分数统计器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83768" y="1974534"/>
            <a:ext cx="3268318" cy="3252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内容占位符 1"/>
          <p:cNvSpPr txBox="1"/>
          <p:nvPr/>
        </p:nvSpPr>
        <p:spPr bwMode="auto">
          <a:xfrm>
            <a:off x="818515" y="3039110"/>
            <a:ext cx="6050915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sz="2300" dirty="0" smtClean="0">
                <a:sym typeface="+mn-ea"/>
              </a:rPr>
              <a:t>给分数统计器升级，用户可以输入任意个</a:t>
            </a:r>
            <a:endParaRPr 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学员的分数，获取最高分、最低分、平均分。</a:t>
            </a: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868358"/>
            <a:ext cx="630593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zh-CN" sz="6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希望大家学有所成</a:t>
            </a:r>
            <a:endParaRPr lang="zh-CN" altLang="zh-CN" sz="60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92172" y="503457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73843" y="5076406"/>
            <a:ext cx="839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END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106795" y="1843203"/>
            <a:ext cx="25943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本篇结束</a:t>
            </a:r>
            <a:endParaRPr lang="zh-CN" altLang="en-US" sz="4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19" name="媒体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32023" y="-746759"/>
            <a:ext cx="460583" cy="511731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-250774" y="3888897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循环结构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" name="内容占位符 1"/>
          <p:cNvSpPr txBox="1"/>
          <p:nvPr/>
        </p:nvSpPr>
        <p:spPr bwMode="auto">
          <a:xfrm>
            <a:off x="712470" y="2216150"/>
            <a:ext cx="551688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循环结构用于需要重复执行某一段代码</a:t>
            </a:r>
            <a:endParaRPr kumimoji="1" 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的业务。</a:t>
            </a:r>
            <a:endParaRPr kumimoji="1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JAVA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中的循环结构：</a:t>
            </a:r>
            <a:endParaRPr kumimoji="1" lang="zh-CN" alt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 while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</a:t>
            </a:r>
            <a:r>
              <a:rPr kumimoji="1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  do-while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</a:t>
            </a:r>
            <a:endParaRPr kumimoji="1" lang="zh-CN" alt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 for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</a:t>
            </a:r>
            <a:r>
              <a:rPr kumimoji="1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    for-each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</a:t>
            </a:r>
            <a:endParaRPr kumimoji="1" 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45" name="Group 23" descr="e7d195523061f1c0f55f9af68525816972d868573ada39bc763F3977967589A5F92C178830C92595A6CE4D0132F8C206B2B04C416AAA86B7FD80AB023F78DAEB544E2F013E11B2B95AD21703D1C90034A379EC9026EFAAF5D8D3F6EDD7215B018FE0102BB6E81C77B4FC3B86DE99B2AEE72277B97A45A4806D6C6F5344FAE938A90E129ED8BB004F34E789595D5D5B93"/>
          <p:cNvGrpSpPr/>
          <p:nvPr/>
        </p:nvGrpSpPr>
        <p:grpSpPr>
          <a:xfrm>
            <a:off x="7273290" y="2716530"/>
            <a:ext cx="2410460" cy="2178050"/>
            <a:chOff x="7691870" y="1756815"/>
            <a:chExt cx="665163" cy="647701"/>
          </a:xfrm>
          <a:solidFill>
            <a:schemeClr val="accent2"/>
          </a:solidFill>
        </p:grpSpPr>
        <p:sp>
          <p:nvSpPr>
            <p:cNvPr id="46" name="Freeform 109"/>
            <p:cNvSpPr/>
            <p:nvPr/>
          </p:nvSpPr>
          <p:spPr bwMode="auto">
            <a:xfrm>
              <a:off x="7691870" y="2001290"/>
              <a:ext cx="219075" cy="182563"/>
            </a:xfrm>
            <a:custGeom>
              <a:avLst/>
              <a:gdLst>
                <a:gd name="T0" fmla="*/ 36 w 149"/>
                <a:gd name="T1" fmla="*/ 112 h 124"/>
                <a:gd name="T2" fmla="*/ 115 w 149"/>
                <a:gd name="T3" fmla="*/ 122 h 124"/>
                <a:gd name="T4" fmla="*/ 101 w 149"/>
                <a:gd name="T5" fmla="*/ 96 h 124"/>
                <a:gd name="T6" fmla="*/ 121 w 149"/>
                <a:gd name="T7" fmla="*/ 71 h 124"/>
                <a:gd name="T8" fmla="*/ 149 w 149"/>
                <a:gd name="T9" fmla="*/ 86 h 124"/>
                <a:gd name="T10" fmla="*/ 103 w 149"/>
                <a:gd name="T11" fmla="*/ 0 h 124"/>
                <a:gd name="T12" fmla="*/ 3 w 149"/>
                <a:gd name="T13" fmla="*/ 2 h 124"/>
                <a:gd name="T14" fmla="*/ 33 w 149"/>
                <a:gd name="T15" fmla="*/ 21 h 124"/>
                <a:gd name="T16" fmla="*/ 36 w 149"/>
                <a:gd name="T17" fmla="*/ 1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24">
                  <a:moveTo>
                    <a:pt x="36" y="112"/>
                  </a:moveTo>
                  <a:cubicBezTo>
                    <a:pt x="61" y="124"/>
                    <a:pt x="87" y="122"/>
                    <a:pt x="115" y="122"/>
                  </a:cubicBezTo>
                  <a:cubicBezTo>
                    <a:pt x="101" y="118"/>
                    <a:pt x="97" y="106"/>
                    <a:pt x="101" y="96"/>
                  </a:cubicBezTo>
                  <a:cubicBezTo>
                    <a:pt x="107" y="85"/>
                    <a:pt x="121" y="71"/>
                    <a:pt x="121" y="71"/>
                  </a:cubicBezTo>
                  <a:cubicBezTo>
                    <a:pt x="149" y="86"/>
                    <a:pt x="149" y="86"/>
                    <a:pt x="149" y="86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1" y="14"/>
                    <a:pt x="33" y="21"/>
                  </a:cubicBezTo>
                  <a:cubicBezTo>
                    <a:pt x="0" y="54"/>
                    <a:pt x="11" y="99"/>
                    <a:pt x="36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47" name="Freeform 110"/>
            <p:cNvSpPr/>
            <p:nvPr/>
          </p:nvSpPr>
          <p:spPr bwMode="auto">
            <a:xfrm>
              <a:off x="7715683" y="2179090"/>
              <a:ext cx="288925" cy="171450"/>
            </a:xfrm>
            <a:custGeom>
              <a:avLst/>
              <a:gdLst>
                <a:gd name="T0" fmla="*/ 82 w 196"/>
                <a:gd name="T1" fmla="*/ 20 h 116"/>
                <a:gd name="T2" fmla="*/ 0 w 196"/>
                <a:gd name="T3" fmla="*/ 0 h 116"/>
                <a:gd name="T4" fmla="*/ 50 w 196"/>
                <a:gd name="T5" fmla="*/ 82 h 116"/>
                <a:gd name="T6" fmla="*/ 87 w 196"/>
                <a:gd name="T7" fmla="*/ 116 h 116"/>
                <a:gd name="T8" fmla="*/ 196 w 196"/>
                <a:gd name="T9" fmla="*/ 116 h 116"/>
                <a:gd name="T10" fmla="*/ 194 w 196"/>
                <a:gd name="T11" fmla="*/ 19 h 116"/>
                <a:gd name="T12" fmla="*/ 82 w 196"/>
                <a:gd name="T13" fmla="*/ 2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6" h="116">
                  <a:moveTo>
                    <a:pt x="82" y="20"/>
                  </a:moveTo>
                  <a:cubicBezTo>
                    <a:pt x="18" y="22"/>
                    <a:pt x="3" y="5"/>
                    <a:pt x="0" y="0"/>
                  </a:cubicBezTo>
                  <a:cubicBezTo>
                    <a:pt x="5" y="10"/>
                    <a:pt x="42" y="67"/>
                    <a:pt x="50" y="82"/>
                  </a:cubicBezTo>
                  <a:cubicBezTo>
                    <a:pt x="59" y="98"/>
                    <a:pt x="71" y="116"/>
                    <a:pt x="87" y="116"/>
                  </a:cubicBezTo>
                  <a:cubicBezTo>
                    <a:pt x="103" y="116"/>
                    <a:pt x="196" y="116"/>
                    <a:pt x="196" y="116"/>
                  </a:cubicBezTo>
                  <a:cubicBezTo>
                    <a:pt x="194" y="19"/>
                    <a:pt x="194" y="19"/>
                    <a:pt x="194" y="19"/>
                  </a:cubicBezTo>
                  <a:cubicBezTo>
                    <a:pt x="194" y="19"/>
                    <a:pt x="156" y="19"/>
                    <a:pt x="8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48" name="Freeform 111"/>
            <p:cNvSpPr/>
            <p:nvPr/>
          </p:nvSpPr>
          <p:spPr bwMode="auto">
            <a:xfrm>
              <a:off x="8044295" y="2155278"/>
              <a:ext cx="195263" cy="249238"/>
            </a:xfrm>
            <a:custGeom>
              <a:avLst/>
              <a:gdLst>
                <a:gd name="T0" fmla="*/ 84 w 133"/>
                <a:gd name="T1" fmla="*/ 36 h 170"/>
                <a:gd name="T2" fmla="*/ 52 w 133"/>
                <a:gd name="T3" fmla="*/ 33 h 170"/>
                <a:gd name="T4" fmla="*/ 52 w 133"/>
                <a:gd name="T5" fmla="*/ 0 h 170"/>
                <a:gd name="T6" fmla="*/ 0 w 133"/>
                <a:gd name="T7" fmla="*/ 84 h 170"/>
                <a:gd name="T8" fmla="*/ 53 w 133"/>
                <a:gd name="T9" fmla="*/ 170 h 170"/>
                <a:gd name="T10" fmla="*/ 54 w 133"/>
                <a:gd name="T11" fmla="*/ 133 h 170"/>
                <a:gd name="T12" fmla="*/ 131 w 133"/>
                <a:gd name="T13" fmla="*/ 85 h 170"/>
                <a:gd name="T14" fmla="*/ 100 w 133"/>
                <a:gd name="T15" fmla="*/ 12 h 170"/>
                <a:gd name="T16" fmla="*/ 84 w 133"/>
                <a:gd name="T17" fmla="*/ 36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170">
                  <a:moveTo>
                    <a:pt x="84" y="36"/>
                  </a:moveTo>
                  <a:cubicBezTo>
                    <a:pt x="72" y="37"/>
                    <a:pt x="52" y="33"/>
                    <a:pt x="52" y="3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3" y="170"/>
                    <a:pt x="53" y="170"/>
                    <a:pt x="53" y="170"/>
                  </a:cubicBezTo>
                  <a:cubicBezTo>
                    <a:pt x="53" y="170"/>
                    <a:pt x="54" y="147"/>
                    <a:pt x="54" y="133"/>
                  </a:cubicBezTo>
                  <a:cubicBezTo>
                    <a:pt x="100" y="146"/>
                    <a:pt x="133" y="113"/>
                    <a:pt x="131" y="85"/>
                  </a:cubicBezTo>
                  <a:cubicBezTo>
                    <a:pt x="129" y="57"/>
                    <a:pt x="114" y="36"/>
                    <a:pt x="100" y="12"/>
                  </a:cubicBezTo>
                  <a:cubicBezTo>
                    <a:pt x="103" y="26"/>
                    <a:pt x="95" y="36"/>
                    <a:pt x="8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49" name="Freeform 112"/>
            <p:cNvSpPr/>
            <p:nvPr/>
          </p:nvSpPr>
          <p:spPr bwMode="auto">
            <a:xfrm>
              <a:off x="8142720" y="1961603"/>
              <a:ext cx="214313" cy="336550"/>
            </a:xfrm>
            <a:custGeom>
              <a:avLst/>
              <a:gdLst>
                <a:gd name="T0" fmla="*/ 138 w 146"/>
                <a:gd name="T1" fmla="*/ 94 h 228"/>
                <a:gd name="T2" fmla="*/ 83 w 146"/>
                <a:gd name="T3" fmla="*/ 0 h 228"/>
                <a:gd name="T4" fmla="*/ 0 w 146"/>
                <a:gd name="T5" fmla="*/ 51 h 228"/>
                <a:gd name="T6" fmla="*/ 58 w 146"/>
                <a:gd name="T7" fmla="*/ 147 h 228"/>
                <a:gd name="T8" fmla="*/ 82 w 146"/>
                <a:gd name="T9" fmla="*/ 228 h 228"/>
                <a:gd name="T10" fmla="*/ 127 w 146"/>
                <a:gd name="T11" fmla="*/ 143 h 228"/>
                <a:gd name="T12" fmla="*/ 138 w 146"/>
                <a:gd name="T13" fmla="*/ 94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6" h="228">
                  <a:moveTo>
                    <a:pt x="138" y="94"/>
                  </a:moveTo>
                  <a:cubicBezTo>
                    <a:pt x="130" y="81"/>
                    <a:pt x="83" y="0"/>
                    <a:pt x="83" y="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19" y="84"/>
                    <a:pt x="58" y="147"/>
                  </a:cubicBezTo>
                  <a:cubicBezTo>
                    <a:pt x="91" y="202"/>
                    <a:pt x="84" y="223"/>
                    <a:pt x="82" y="228"/>
                  </a:cubicBezTo>
                  <a:cubicBezTo>
                    <a:pt x="88" y="219"/>
                    <a:pt x="118" y="157"/>
                    <a:pt x="127" y="143"/>
                  </a:cubicBezTo>
                  <a:cubicBezTo>
                    <a:pt x="136" y="127"/>
                    <a:pt x="146" y="108"/>
                    <a:pt x="138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50" name="Freeform 113"/>
            <p:cNvSpPr/>
            <p:nvPr/>
          </p:nvSpPr>
          <p:spPr bwMode="auto">
            <a:xfrm>
              <a:off x="7999845" y="1764753"/>
              <a:ext cx="233363" cy="190500"/>
            </a:xfrm>
            <a:custGeom>
              <a:avLst/>
              <a:gdLst>
                <a:gd name="T0" fmla="*/ 113 w 159"/>
                <a:gd name="T1" fmla="*/ 129 h 129"/>
                <a:gd name="T2" fmla="*/ 159 w 159"/>
                <a:gd name="T3" fmla="*/ 39 h 129"/>
                <a:gd name="T4" fmla="*/ 128 w 159"/>
                <a:gd name="T5" fmla="*/ 57 h 129"/>
                <a:gd name="T6" fmla="*/ 47 w 159"/>
                <a:gd name="T7" fmla="*/ 16 h 129"/>
                <a:gd name="T8" fmla="*/ 0 w 159"/>
                <a:gd name="T9" fmla="*/ 81 h 129"/>
                <a:gd name="T10" fmla="*/ 29 w 159"/>
                <a:gd name="T11" fmla="*/ 81 h 129"/>
                <a:gd name="T12" fmla="*/ 43 w 159"/>
                <a:gd name="T13" fmla="*/ 111 h 129"/>
                <a:gd name="T14" fmla="*/ 15 w 159"/>
                <a:gd name="T15" fmla="*/ 128 h 129"/>
                <a:gd name="T16" fmla="*/ 113 w 159"/>
                <a:gd name="T1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9" h="129">
                  <a:moveTo>
                    <a:pt x="113" y="129"/>
                  </a:moveTo>
                  <a:cubicBezTo>
                    <a:pt x="159" y="39"/>
                    <a:pt x="159" y="39"/>
                    <a:pt x="159" y="39"/>
                  </a:cubicBezTo>
                  <a:cubicBezTo>
                    <a:pt x="159" y="39"/>
                    <a:pt x="140" y="50"/>
                    <a:pt x="128" y="57"/>
                  </a:cubicBezTo>
                  <a:cubicBezTo>
                    <a:pt x="115" y="11"/>
                    <a:pt x="70" y="0"/>
                    <a:pt x="47" y="16"/>
                  </a:cubicBezTo>
                  <a:cubicBezTo>
                    <a:pt x="24" y="32"/>
                    <a:pt x="13" y="56"/>
                    <a:pt x="0" y="81"/>
                  </a:cubicBezTo>
                  <a:cubicBezTo>
                    <a:pt x="10" y="70"/>
                    <a:pt x="23" y="72"/>
                    <a:pt x="29" y="81"/>
                  </a:cubicBezTo>
                  <a:cubicBezTo>
                    <a:pt x="36" y="91"/>
                    <a:pt x="43" y="111"/>
                    <a:pt x="43" y="111"/>
                  </a:cubicBezTo>
                  <a:cubicBezTo>
                    <a:pt x="15" y="128"/>
                    <a:pt x="15" y="128"/>
                    <a:pt x="15" y="128"/>
                  </a:cubicBezTo>
                  <a:lnTo>
                    <a:pt x="113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51" name="Freeform 114"/>
            <p:cNvSpPr/>
            <p:nvPr/>
          </p:nvSpPr>
          <p:spPr bwMode="auto">
            <a:xfrm>
              <a:off x="7783945" y="1756815"/>
              <a:ext cx="285750" cy="239713"/>
            </a:xfrm>
            <a:custGeom>
              <a:avLst/>
              <a:gdLst>
                <a:gd name="T0" fmla="*/ 138 w 195"/>
                <a:gd name="T1" fmla="*/ 63 h 163"/>
                <a:gd name="T2" fmla="*/ 195 w 195"/>
                <a:gd name="T3" fmla="*/ 1 h 163"/>
                <a:gd name="T4" fmla="*/ 98 w 195"/>
                <a:gd name="T5" fmla="*/ 6 h 163"/>
                <a:gd name="T6" fmla="*/ 51 w 195"/>
                <a:gd name="T7" fmla="*/ 22 h 163"/>
                <a:gd name="T8" fmla="*/ 0 w 195"/>
                <a:gd name="T9" fmla="*/ 118 h 163"/>
                <a:gd name="T10" fmla="*/ 86 w 195"/>
                <a:gd name="T11" fmla="*/ 163 h 163"/>
                <a:gd name="T12" fmla="*/ 138 w 195"/>
                <a:gd name="T13" fmla="*/ 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5" h="163">
                  <a:moveTo>
                    <a:pt x="138" y="63"/>
                  </a:moveTo>
                  <a:cubicBezTo>
                    <a:pt x="167" y="6"/>
                    <a:pt x="189" y="1"/>
                    <a:pt x="195" y="1"/>
                  </a:cubicBezTo>
                  <a:cubicBezTo>
                    <a:pt x="183" y="0"/>
                    <a:pt x="115" y="6"/>
                    <a:pt x="98" y="6"/>
                  </a:cubicBezTo>
                  <a:cubicBezTo>
                    <a:pt x="80" y="6"/>
                    <a:pt x="59" y="8"/>
                    <a:pt x="51" y="22"/>
                  </a:cubicBezTo>
                  <a:cubicBezTo>
                    <a:pt x="44" y="36"/>
                    <a:pt x="0" y="118"/>
                    <a:pt x="0" y="118"/>
                  </a:cubicBezTo>
                  <a:cubicBezTo>
                    <a:pt x="86" y="163"/>
                    <a:pt x="86" y="163"/>
                    <a:pt x="86" y="163"/>
                  </a:cubicBezTo>
                  <a:cubicBezTo>
                    <a:pt x="86" y="163"/>
                    <a:pt x="104" y="129"/>
                    <a:pt x="138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en-US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373313" y="2993390"/>
            <a:ext cx="6769100" cy="1604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b="1">
                <a:ea typeface="黑体" panose="02010609060101010101" charset="-122"/>
              </a:rPr>
              <a:t>System.out.println(</a:t>
            </a:r>
            <a:r>
              <a:rPr lang="en-US" altLang="zh-CN" b="1"/>
              <a:t>"</a:t>
            </a:r>
            <a:r>
              <a:rPr lang="zh-CN" altLang="zh-CN" b="1">
                <a:ea typeface="黑体" panose="02010609060101010101" charset="-122"/>
              </a:rPr>
              <a:t>第1遍写：好好学习，天天向上！</a:t>
            </a:r>
            <a:r>
              <a:rPr lang="en-US" altLang="zh-CN" b="1">
                <a:ea typeface="黑体" panose="02010609060101010101" charset="-122"/>
              </a:rPr>
              <a:t>");</a:t>
            </a:r>
            <a:endParaRPr lang="en-US" altLang="zh-CN" b="1">
              <a:ea typeface="黑体" panose="02010609060101010101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b="1">
                <a:ea typeface="黑体" panose="02010609060101010101" charset="-122"/>
              </a:rPr>
              <a:t>System.out.println(</a:t>
            </a:r>
            <a:r>
              <a:rPr lang="en-US" altLang="zh-CN" b="1"/>
              <a:t>“</a:t>
            </a:r>
            <a:r>
              <a:rPr lang="zh-CN" altLang="zh-CN" b="1">
                <a:ea typeface="黑体" panose="02010609060101010101" charset="-122"/>
              </a:rPr>
              <a:t>第</a:t>
            </a:r>
            <a:r>
              <a:rPr lang="zh-CN" altLang="en-US" b="1">
                <a:ea typeface="黑体" panose="02010609060101010101" charset="-122"/>
              </a:rPr>
              <a:t>2</a:t>
            </a:r>
            <a:r>
              <a:rPr lang="zh-CN" altLang="zh-CN" b="1">
                <a:ea typeface="黑体" panose="02010609060101010101" charset="-122"/>
              </a:rPr>
              <a:t>遍写：好好学习，天天向上！</a:t>
            </a:r>
            <a:r>
              <a:rPr lang="en-US" altLang="zh-CN" b="1">
                <a:ea typeface="黑体" panose="02010609060101010101" charset="-122"/>
              </a:rPr>
              <a:t>");</a:t>
            </a:r>
            <a:endParaRPr lang="en-US" altLang="zh-CN" b="1">
              <a:ea typeface="黑体" panose="02010609060101010101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b="1">
                <a:ea typeface="黑体" panose="02010609060101010101" charset="-122"/>
              </a:rPr>
              <a:t>……</a:t>
            </a:r>
            <a:endParaRPr lang="en-US" altLang="zh-CN" b="1">
              <a:ea typeface="黑体" panose="02010609060101010101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b="1">
                <a:ea typeface="黑体" panose="02010609060101010101" charset="-122"/>
              </a:rPr>
              <a:t>System.out.println(</a:t>
            </a:r>
            <a:r>
              <a:rPr lang="en-US" altLang="zh-CN" b="1"/>
              <a:t>“</a:t>
            </a:r>
            <a:r>
              <a:rPr lang="zh-CN" altLang="zh-CN" b="1">
                <a:ea typeface="黑体" panose="02010609060101010101" charset="-122"/>
              </a:rPr>
              <a:t>第1</a:t>
            </a:r>
            <a:r>
              <a:rPr lang="zh-CN" altLang="en-US" b="1">
                <a:ea typeface="黑体" panose="02010609060101010101" charset="-122"/>
              </a:rPr>
              <a:t>0</a:t>
            </a:r>
            <a:r>
              <a:rPr lang="en-US" altLang="zh-CN" b="1">
                <a:ea typeface="黑体" panose="02010609060101010101" charset="-122"/>
              </a:rPr>
              <a:t>0</a:t>
            </a:r>
            <a:r>
              <a:rPr lang="zh-CN" altLang="zh-CN" b="1">
                <a:ea typeface="黑体" panose="02010609060101010101" charset="-122"/>
              </a:rPr>
              <a:t>遍写：好好学习，天天向上！</a:t>
            </a:r>
            <a:r>
              <a:rPr lang="en-US" altLang="zh-CN" b="1">
                <a:ea typeface="黑体" panose="02010609060101010101" charset="-122"/>
              </a:rPr>
              <a:t>");</a:t>
            </a:r>
            <a:endParaRPr lang="en-US" altLang="zh-CN" b="1">
              <a:ea typeface="黑体" panose="02010609060101010101" charset="-122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905000" y="1264603"/>
            <a:ext cx="7453313" cy="13938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zh-CN" altLang="en-US" sz="2400" b="1">
                <a:ea typeface="黑体" panose="02010609060101010101" charset="-122"/>
              </a:rPr>
              <a:t>    </a:t>
            </a:r>
            <a:endParaRPr lang="zh-CN" altLang="en-US" sz="2400" b="1">
              <a:ea typeface="黑体" panose="02010609060101010101" charset="-122"/>
            </a:endParaRPr>
          </a:p>
        </p:txBody>
      </p:sp>
      <p:sp>
        <p:nvSpPr>
          <p:cNvPr id="7" name="AutoShape 5"/>
          <p:cNvSpPr/>
          <p:nvPr/>
        </p:nvSpPr>
        <p:spPr bwMode="auto">
          <a:xfrm flipH="1">
            <a:off x="1941513" y="3137853"/>
            <a:ext cx="360362" cy="1366837"/>
          </a:xfrm>
          <a:prstGeom prst="rightBrace">
            <a:avLst>
              <a:gd name="adj1" fmla="val 31608"/>
              <a:gd name="adj2" fmla="val 48597"/>
            </a:avLst>
          </a:prstGeom>
          <a:noFill/>
          <a:ln w="381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933450" y="3569653"/>
            <a:ext cx="1295400" cy="366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b="1">
                <a:ea typeface="黑体" panose="02010609060101010101" charset="-122"/>
              </a:rPr>
              <a:t>100</a:t>
            </a:r>
            <a:r>
              <a:rPr lang="zh-CN" altLang="en-US" b="1">
                <a:ea typeface="黑体" panose="02010609060101010101" charset="-122"/>
              </a:rPr>
              <a:t>条</a:t>
            </a:r>
            <a:endParaRPr lang="zh-CN" altLang="en-US" b="1">
              <a:ea typeface="黑体" panose="02010609060101010101" charset="-122"/>
            </a:endParaRPr>
          </a:p>
        </p:txBody>
      </p:sp>
      <p:sp>
        <p:nvSpPr>
          <p:cNvPr id="11" name="AutoShape 16"/>
          <p:cNvSpPr>
            <a:spLocks noChangeArrowheads="1"/>
          </p:cNvSpPr>
          <p:nvPr/>
        </p:nvSpPr>
        <p:spPr bwMode="auto">
          <a:xfrm>
            <a:off x="2500313" y="5661978"/>
            <a:ext cx="5611812" cy="40640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/>
          <a:p>
            <a:pPr algn="ctr">
              <a:defRPr/>
            </a:pPr>
            <a:r>
              <a:rPr lang="zh-CN" altLang="en-US" b="1" dirty="0">
                <a:latin typeface="微软雅黑" panose="020B0503020204020204" charset="-122"/>
                <a:ea typeface="微软雅黑" panose="020B0503020204020204" charset="-122"/>
              </a:rPr>
              <a:t>决定写一万遍“好好学习，天天向上！” ，怎么办？</a:t>
            </a:r>
            <a:endParaRPr lang="zh-CN" altLang="en-US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内容占位符 4"/>
          <p:cNvSpPr txBox="1"/>
          <p:nvPr/>
        </p:nvSpPr>
        <p:spPr>
          <a:xfrm>
            <a:off x="933133" y="1922463"/>
            <a:ext cx="7645400" cy="5143500"/>
          </a:xfrm>
          <a:prstGeom prst="rect">
            <a:avLst/>
          </a:prstGeom>
        </p:spPr>
        <p:txBody>
          <a:bodyPr/>
          <a:lstStyle/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kern="0" dirty="0">
                <a:latin typeface="+mn-lt"/>
                <a:ea typeface="+mn-ea"/>
                <a:sym typeface="Calibri" panose="020F0502020204030204" charset="0"/>
              </a:rPr>
              <a:t>张三</a:t>
            </a:r>
            <a:r>
              <a:rPr lang="zh-CN" sz="2400" kern="0" dirty="0">
                <a:latin typeface="+mn-lt"/>
                <a:ea typeface="+mn-ea"/>
                <a:sym typeface="Calibri" panose="020F0502020204030204" charset="0"/>
              </a:rPr>
              <a:t>在控制台打印</a:t>
            </a:r>
            <a:r>
              <a:rPr lang="en-US" altLang="zh-CN" sz="2400" kern="0" dirty="0">
                <a:latin typeface="+mn-lt"/>
                <a:ea typeface="+mn-ea"/>
                <a:sym typeface="Calibri" panose="020F0502020204030204" charset="0"/>
              </a:rPr>
              <a:t>100</a:t>
            </a:r>
            <a:r>
              <a:rPr lang="zh-CN" altLang="en-US" sz="2400" kern="0" dirty="0">
                <a:latin typeface="+mn-lt"/>
                <a:ea typeface="+mn-ea"/>
                <a:sym typeface="Calibri" panose="020F0502020204030204" charset="0"/>
              </a:rPr>
              <a:t>遍“好好学习天天向上！”</a:t>
            </a:r>
            <a:endParaRPr lang="zh-CN" altLang="en-US" sz="2400" kern="0" dirty="0">
              <a:latin typeface="+mn-lt"/>
              <a:ea typeface="+mn-ea"/>
              <a:sym typeface="Calibri" panose="020F0502020204030204" charset="0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/>
            </a:pPr>
            <a:endParaRPr lang="zh-CN" altLang="en-US" sz="2800" kern="0" dirty="0">
              <a:latin typeface="+mn-lt"/>
              <a:ea typeface="+mn-ea"/>
              <a:sym typeface="Calibri" panose="020F0502020204030204" charset="0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循环结构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bldLvl="0" animBg="1"/>
      <p:bldP spid="8" grpId="0"/>
      <p:bldP spid="11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938655" y="2343785"/>
            <a:ext cx="7645400" cy="4350385"/>
          </a:xfrm>
          <a:prstGeom prst="rect">
            <a:avLst/>
          </a:prstGeom>
        </p:spPr>
        <p:txBody>
          <a:bodyPr/>
          <a:lstStyle/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/>
            </a:pPr>
            <a:endParaRPr lang="zh-CN" altLang="en-US" sz="2800" kern="0" dirty="0">
              <a:latin typeface="+mn-lt"/>
              <a:ea typeface="+mn-ea"/>
              <a:sym typeface="Calibri" panose="020F0502020204030204" charset="0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/>
            </a:pPr>
            <a:endParaRPr lang="zh-CN" altLang="en-US" sz="2800" kern="0" dirty="0">
              <a:latin typeface="+mn-lt"/>
              <a:ea typeface="+mn-ea"/>
              <a:sym typeface="Calibri" panose="020F0502020204030204" charset="0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/>
            </a:pPr>
            <a:endParaRPr lang="zh-CN" altLang="en-US" sz="2800" kern="0" dirty="0">
              <a:latin typeface="+mn-lt"/>
              <a:ea typeface="+mn-ea"/>
              <a:sym typeface="Calibri" panose="020F0502020204030204" charset="0"/>
            </a:endParaRPr>
          </a:p>
          <a:p>
            <a:pPr marL="673100" lvl="1" indent="-224155" eaLnBrk="0" hangingPunct="0">
              <a:lnSpc>
                <a:spcPct val="90000"/>
              </a:lnSpc>
              <a:spcBef>
                <a:spcPts val="490"/>
              </a:spcBef>
              <a:buFont typeface="Arial" panose="020B0604020202020204" pitchFamily="34" charset="0"/>
              <a:buChar char="•"/>
              <a:defRPr/>
            </a:pPr>
            <a:endParaRPr lang="zh-CN" altLang="en-US" sz="2400" kern="0" dirty="0">
              <a:latin typeface="+mn-lt"/>
              <a:ea typeface="+mn-ea"/>
              <a:sym typeface="Calibri" panose="020F0502020204030204" charset="0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/>
            </a:pPr>
            <a:endParaRPr lang="zh-CN" altLang="en-US" sz="2800" kern="0" dirty="0">
              <a:latin typeface="+mn-lt"/>
              <a:ea typeface="+mn-ea"/>
              <a:sym typeface="Calibri" panose="020F0502020204030204" charset="0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/>
            </a:pPr>
            <a:endParaRPr lang="zh-CN" altLang="en-US" sz="2800" kern="0" dirty="0">
              <a:latin typeface="+mn-lt"/>
              <a:ea typeface="+mn-ea"/>
              <a:sym typeface="Calibri" panose="020F0502020204030204" charset="0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/>
            </a:pPr>
            <a:endParaRPr lang="zh-CN" altLang="en-US" sz="2800" kern="0" dirty="0">
              <a:latin typeface="+mn-lt"/>
              <a:ea typeface="+mn-ea"/>
              <a:sym typeface="Calibri" panose="020F0502020204030204" charset="0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endParaRPr lang="zh-CN" altLang="en-US" sz="2800" kern="0" dirty="0">
              <a:latin typeface="+mn-lt"/>
              <a:ea typeface="+mn-ea"/>
              <a:sym typeface="Calibri" panose="020F0502020204030204" charset="0"/>
            </a:endParaRP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auto">
          <a:xfrm>
            <a:off x="1450975" y="3562668"/>
            <a:ext cx="3417888" cy="1892300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>
            <a:spAutoFit/>
          </a:bodyPr>
          <a:lstStyle/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rgbClr val="0000FF"/>
                </a:solidFill>
              </a:rPr>
              <a:t>while</a:t>
            </a:r>
            <a:r>
              <a:rPr lang="en-US" altLang="zh-CN" b="1" dirty="0"/>
              <a:t> ( </a:t>
            </a:r>
            <a:r>
              <a:rPr lang="zh-CN" altLang="en-US" b="1" dirty="0">
                <a:solidFill>
                  <a:srgbClr val="FF0000"/>
                </a:solidFill>
              </a:rPr>
              <a:t>循环条件 </a:t>
            </a:r>
            <a:r>
              <a:rPr lang="en-US" altLang="zh-CN" b="1" dirty="0"/>
              <a:t>) {</a:t>
            </a:r>
            <a:endParaRPr lang="en-US" altLang="zh-CN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/>
              <a:t>	    </a:t>
            </a:r>
            <a:endParaRPr lang="en-US" altLang="zh-CN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/>
              <a:t>       </a:t>
            </a:r>
            <a:r>
              <a:rPr lang="zh-CN" altLang="en-US" b="1" dirty="0">
                <a:solidFill>
                  <a:srgbClr val="FF0000"/>
                </a:solidFill>
              </a:rPr>
              <a:t>循环操作</a:t>
            </a:r>
            <a:endParaRPr lang="zh-CN" altLang="en-US" b="1" dirty="0">
              <a:solidFill>
                <a:srgbClr val="FF0000"/>
              </a:solidFill>
            </a:endParaRPr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endParaRPr lang="zh-CN" altLang="en-US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/>
              <a:t>}</a:t>
            </a:r>
            <a:endParaRPr lang="zh-CN" altLang="en-US" b="1" dirty="0"/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2927350" y="2827655"/>
            <a:ext cx="4600575" cy="407988"/>
          </a:xfrm>
          <a:prstGeom prst="wedgeRoundRectCallout">
            <a:avLst>
              <a:gd name="adj1" fmla="val -19979"/>
              <a:gd name="adj2" fmla="val 51279"/>
              <a:gd name="adj3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ctr">
            <a:spAutoFit/>
          </a:bodyPr>
          <a:lstStyle/>
          <a:p>
            <a:pPr marL="0" lvl="1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符合条件，循环继续执行；否则，循环退出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2006600" y="5046980"/>
            <a:ext cx="2768600" cy="407988"/>
          </a:xfrm>
          <a:prstGeom prst="wedgeRoundRectCallout">
            <a:avLst>
              <a:gd name="adj1" fmla="val -21065"/>
              <a:gd name="adj2" fmla="val -50497"/>
              <a:gd name="adj3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ctr">
            <a:spAutoFit/>
          </a:bodyPr>
          <a:lstStyle/>
          <a:p>
            <a:pPr marL="0" lvl="1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循环中被重复执行的操作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5351463" y="3576955"/>
            <a:ext cx="4457700" cy="2249169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 err="1"/>
              <a:t>int</a:t>
            </a:r>
            <a:r>
              <a:rPr lang="en-US" altLang="zh-CN" b="1" dirty="0"/>
              <a:t> </a:t>
            </a:r>
            <a:r>
              <a:rPr lang="en-US" altLang="zh-CN" b="1" dirty="0" err="1"/>
              <a:t>i</a:t>
            </a:r>
            <a:r>
              <a:rPr lang="en-US" altLang="zh-CN" b="1" dirty="0"/>
              <a:t> = 1;</a:t>
            </a:r>
            <a:endParaRPr lang="en-US" altLang="zh-CN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rgbClr val="0000FF"/>
                </a:solidFill>
              </a:rPr>
              <a:t>while</a:t>
            </a:r>
            <a:r>
              <a:rPr lang="en-US" altLang="zh-CN" b="1" dirty="0"/>
              <a:t> (  </a:t>
            </a:r>
            <a:r>
              <a:rPr lang="en-US" altLang="zh-CN" b="1" dirty="0" err="1"/>
              <a:t>i</a:t>
            </a:r>
            <a:r>
              <a:rPr lang="en-US" altLang="zh-CN" b="1" dirty="0"/>
              <a:t>  &lt;= 100  ) {	       </a:t>
            </a:r>
            <a:endParaRPr lang="en-US" altLang="zh-CN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/>
              <a:t>      </a:t>
            </a:r>
            <a:r>
              <a:rPr lang="en-US" altLang="zh-CN" b="1" dirty="0" err="1"/>
              <a:t>System.out.println</a:t>
            </a:r>
            <a:r>
              <a:rPr lang="en-US" altLang="zh-CN" b="1" dirty="0"/>
              <a:t>("</a:t>
            </a:r>
            <a:r>
              <a:rPr lang="zh-CN" altLang="en-US" b="1" dirty="0"/>
              <a:t>第</a:t>
            </a:r>
            <a:r>
              <a:rPr lang="en-US" altLang="zh-CN" b="1" dirty="0"/>
              <a:t>" +</a:t>
            </a:r>
            <a:r>
              <a:rPr lang="en-US" altLang="zh-CN" b="1" dirty="0" err="1"/>
              <a:t>i</a:t>
            </a:r>
            <a:r>
              <a:rPr lang="en-US" altLang="zh-CN" b="1" dirty="0"/>
              <a:t>+ "</a:t>
            </a:r>
            <a:r>
              <a:rPr lang="zh-CN" altLang="en-US" b="1" dirty="0"/>
              <a:t>遍写：好好学习，天天向上！</a:t>
            </a:r>
            <a:r>
              <a:rPr lang="en-US" altLang="zh-CN" b="1" dirty="0"/>
              <a:t>");	    </a:t>
            </a:r>
            <a:endParaRPr lang="en-US" altLang="zh-CN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/>
              <a:t>       </a:t>
            </a:r>
            <a:r>
              <a:rPr lang="en-US" altLang="zh-CN" b="1" dirty="0" err="1"/>
              <a:t>i</a:t>
            </a:r>
            <a:r>
              <a:rPr lang="en-US" altLang="zh-CN" b="1" dirty="0"/>
              <a:t> ++;</a:t>
            </a:r>
            <a:endParaRPr lang="en-US" altLang="zh-CN" b="1" dirty="0"/>
          </a:p>
          <a:p>
            <a:pPr marL="224155" indent="-224155"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/>
              <a:t>}</a:t>
            </a:r>
            <a:endParaRPr lang="en-US" altLang="zh-CN" b="1" dirty="0"/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6448108" y="3985260"/>
            <a:ext cx="1079500" cy="309563"/>
          </a:xfrm>
          <a:prstGeom prst="rect">
            <a:avLst/>
          </a:prstGeom>
          <a:solidFill>
            <a:srgbClr val="FFDDDD">
              <a:alpha val="10196"/>
            </a:srgbClr>
          </a:solidFill>
          <a:ln w="28575" algn="ctr">
            <a:solidFill>
              <a:srgbClr val="FF6600"/>
            </a:solidFill>
            <a:miter lim="800000"/>
          </a:ln>
        </p:spPr>
        <p:txBody>
          <a:bodyPr wrap="none" anchor="ctr"/>
          <a:lstStyle/>
          <a:p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5717858" y="4404043"/>
            <a:ext cx="3954462" cy="642937"/>
          </a:xfrm>
          <a:prstGeom prst="rect">
            <a:avLst/>
          </a:prstGeom>
          <a:solidFill>
            <a:srgbClr val="FFDDDD">
              <a:alpha val="10196"/>
            </a:srgbClr>
          </a:solidFill>
          <a:ln w="28575" algn="ctr">
            <a:solidFill>
              <a:srgbClr val="FF6600"/>
            </a:solidFill>
            <a:miter lim="800000"/>
          </a:ln>
        </p:spPr>
        <p:txBody>
          <a:bodyPr wrap="none" anchor="ctr"/>
          <a:lstStyle/>
          <a:p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4" name="Line 15"/>
          <p:cNvSpPr>
            <a:spLocks noChangeShapeType="1"/>
          </p:cNvSpPr>
          <p:nvPr/>
        </p:nvSpPr>
        <p:spPr bwMode="auto">
          <a:xfrm>
            <a:off x="3140983" y="4594222"/>
            <a:ext cx="428628" cy="428628"/>
          </a:xfrm>
          <a:prstGeom prst="line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" name="Line 15"/>
          <p:cNvSpPr>
            <a:spLocks noChangeShapeType="1"/>
          </p:cNvSpPr>
          <p:nvPr/>
        </p:nvSpPr>
        <p:spPr bwMode="auto">
          <a:xfrm flipV="1">
            <a:off x="3140666" y="3307067"/>
            <a:ext cx="500066" cy="357190"/>
          </a:xfrm>
          <a:prstGeom prst="line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 lang="zh-CN" altLang="en-US"/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20250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while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循环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TextBox 5"/>
          <p:cNvSpPr txBox="1"/>
          <p:nvPr/>
        </p:nvSpPr>
        <p:spPr>
          <a:xfrm>
            <a:off x="712153" y="1732280"/>
            <a:ext cx="8642350" cy="460375"/>
          </a:xfrm>
          <a:prstGeom prst="rect">
            <a:avLst/>
          </a:prstGeom>
          <a:noFill/>
        </p:spPr>
        <p:txBody>
          <a:bodyPr>
            <a:spAutoFit/>
          </a:bodyPr>
          <a:p>
            <a:pPr>
              <a:defRPr/>
            </a:pPr>
            <a:r>
              <a:rPr 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while</a:t>
            </a: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循环是通过构造一个循环条件，来决定循环的执行。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  <p:bldP spid="12" grpId="0" bldLvl="0" animBg="1"/>
      <p:bldP spid="1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30410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案例：还款计算</a:t>
            </a:r>
            <a:endParaRPr lang="zh-CN" altLang="en-US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83768" y="1974534"/>
            <a:ext cx="3268318" cy="3252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内容占位符 1"/>
          <p:cNvSpPr txBox="1"/>
          <p:nvPr/>
        </p:nvSpPr>
        <p:spPr bwMode="auto">
          <a:xfrm>
            <a:off x="699135" y="2230120"/>
            <a:ext cx="551688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张三年底存款不多，决定贷款买车：</a:t>
            </a: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年限：</a:t>
            </a: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10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每年还款</a:t>
            </a: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1.2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万元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使用</a:t>
            </a: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while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循环结构描述每年还款过程。</a:t>
            </a: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求和问题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TextBox 5"/>
          <p:cNvSpPr txBox="1"/>
          <p:nvPr/>
        </p:nvSpPr>
        <p:spPr>
          <a:xfrm>
            <a:off x="712470" y="2444115"/>
            <a:ext cx="4781550" cy="181483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defRPr/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循环结构除了单纯的重复执行代码，还能解决一些求和问题。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r>
              <a:rPr lang="zh-CN" altLang="en-US" sz="20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例如：使用</a:t>
            </a:r>
            <a:r>
              <a:rPr lang="en-US" altLang="zh-CN" sz="20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while</a:t>
            </a:r>
            <a:r>
              <a:rPr lang="zh-CN" altLang="en-US" sz="20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实现</a:t>
            </a:r>
            <a:endParaRPr lang="zh-CN" altLang="en-US" sz="20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r>
              <a:rPr lang="en-US" altLang="zh-CN" sz="20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1-100</a:t>
            </a:r>
            <a:r>
              <a:rPr lang="zh-CN" altLang="en-US" sz="20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之间所有整数累加。</a:t>
            </a:r>
            <a:endParaRPr lang="zh-CN" altLang="en-US" sz="20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11" r="52080" b="39153"/>
          <a:stretch>
            <a:fillRect/>
          </a:stretch>
        </p:blipFill>
        <p:spPr>
          <a:xfrm>
            <a:off x="5095240" y="1398270"/>
            <a:ext cx="6134735" cy="440499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14070"/>
            <a:ext cx="34493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最大值最小值问题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TextBox 5"/>
          <p:cNvSpPr txBox="1"/>
          <p:nvPr/>
        </p:nvSpPr>
        <p:spPr>
          <a:xfrm>
            <a:off x="712470" y="2444115"/>
            <a:ext cx="4781550" cy="193802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defRPr/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通过循环结构，可以找出一组数中的最大值和最小值。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例如：输入一组年龄，找出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最大年龄和最小年龄。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945" y="1397673"/>
            <a:ext cx="5411545" cy="4954232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COMMONDATA" val="eyJoZGlkIjoiODQ0OWFhODE4YzQ0OWVkZjA3MTc0NGFiZjEwMzc0Yj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2898</Words>
  <Application>WPS 演示</Application>
  <PresentationFormat>自定义</PresentationFormat>
  <Paragraphs>340</Paragraphs>
  <Slides>31</Slides>
  <Notes>8</Notes>
  <HiddenSlides>0</HiddenSlides>
  <MMClips>2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31</vt:i4>
      </vt:variant>
    </vt:vector>
  </HeadingPairs>
  <TitlesOfParts>
    <vt:vector size="49" baseType="lpstr">
      <vt:lpstr>Arial</vt:lpstr>
      <vt:lpstr>宋体</vt:lpstr>
      <vt:lpstr>Wingdings</vt:lpstr>
      <vt:lpstr>黑体</vt:lpstr>
      <vt:lpstr>Lato Regular</vt:lpstr>
      <vt:lpstr>Segoe Print</vt:lpstr>
      <vt:lpstr>Lato Hairline</vt:lpstr>
      <vt:lpstr>Lato Light</vt:lpstr>
      <vt:lpstr>方正黑体简体</vt:lpstr>
      <vt:lpstr>Century Gothic</vt:lpstr>
      <vt:lpstr>微软雅黑</vt:lpstr>
      <vt:lpstr>Calibri</vt:lpstr>
      <vt:lpstr>Arial</vt:lpstr>
      <vt:lpstr>思源黑体 Medium</vt:lpstr>
      <vt:lpstr>Arial Unicode MS</vt:lpstr>
      <vt:lpstr>Times New Roman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</dc:title>
  <dc:creator>Administrator</dc:creator>
  <cp:lastModifiedBy>----</cp:lastModifiedBy>
  <cp:revision>347</cp:revision>
  <dcterms:created xsi:type="dcterms:W3CDTF">2018-11-29T02:18:00Z</dcterms:created>
  <dcterms:modified xsi:type="dcterms:W3CDTF">2022-06-16T11:03:59Z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92CD4197175D49E0B0D53B67708C2698</vt:lpwstr>
  </property>
</Properties>
</file>